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71" r:id="rId3"/>
    <p:sldId id="268" r:id="rId4"/>
    <p:sldId id="273" r:id="rId5"/>
    <p:sldId id="261" r:id="rId6"/>
    <p:sldId id="260" r:id="rId7"/>
    <p:sldId id="27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69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59" autoAdjust="0"/>
    <p:restoredTop sz="94660"/>
  </p:normalViewPr>
  <p:slideViewPr>
    <p:cSldViewPr snapToGrid="0">
      <p:cViewPr>
        <p:scale>
          <a:sx n="100" d="100"/>
          <a:sy n="100" d="100"/>
        </p:scale>
        <p:origin x="40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5B4E55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noFill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F-4F2C-AE72-2BE8184C56D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EF-4F2C-AE72-2BE8184C56DF}"/>
                </c:ext>
              </c:extLst>
            </c:dLbl>
            <c:dLbl>
              <c:idx val="3"/>
              <c:layout>
                <c:manualLayout>
                  <c:x val="-3.4415734751392833E-2"/>
                  <c:y val="-5.45516303064683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DA1-4448-9D28-E21FAC2DBE4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DA1-4448-9D28-E21FAC2DBE4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EF-4F2C-AE72-2BE8184C56DF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DA1-4448-9D28-E21FAC2DBE4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DA1-4448-9D28-E21FAC2DBE41}"/>
                </c:ext>
              </c:extLst>
            </c:dLbl>
            <c:dLbl>
              <c:idx val="8"/>
              <c:layout>
                <c:manualLayout>
                  <c:x val="-0.11031319835377804"/>
                  <c:y val="-2.25681710435107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DA1-4448-9D28-E21FAC2DBE4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A1-4448-9D28-E21FAC2DBE4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A1-4448-9D28-E21FAC2DBE4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A1-4448-9D28-E21FAC2DBE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rgbClr val="54587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1</c:v>
                </c:pt>
                <c:pt idx="1">
                  <c:v>0.93</c:v>
                </c:pt>
                <c:pt idx="2">
                  <c:v>0.85</c:v>
                </c:pt>
                <c:pt idx="3">
                  <c:v>0.73</c:v>
                </c:pt>
                <c:pt idx="4">
                  <c:v>0.57999999999999996</c:v>
                </c:pt>
                <c:pt idx="5">
                  <c:v>0.65</c:v>
                </c:pt>
                <c:pt idx="6">
                  <c:v>0.57999999999999996</c:v>
                </c:pt>
                <c:pt idx="7">
                  <c:v>0.5</c:v>
                </c:pt>
                <c:pt idx="8">
                  <c:v>0.3</c:v>
                </c:pt>
                <c:pt idx="9">
                  <c:v>0.35</c:v>
                </c:pt>
                <c:pt idx="10">
                  <c:v>0.2</c:v>
                </c:pt>
                <c:pt idx="11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9BEF-4F2C-AE72-2BE8184C5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3309584"/>
        <c:axId val="-23310128"/>
      </c:lineChart>
      <c:catAx>
        <c:axId val="-23309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Week</a:t>
                </a:r>
                <a:endParaRPr lang="ko-KR" altLang="en-US" dirty="0"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54587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3310128"/>
        <c:crosses val="autoZero"/>
        <c:auto val="1"/>
        <c:lblAlgn val="ctr"/>
        <c:lblOffset val="100"/>
        <c:noMultiLvlLbl val="0"/>
      </c:catAx>
      <c:valAx>
        <c:axId val="-233101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330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yun1019" TargetMode="External"/><Relationship Id="rId13" Type="http://schemas.openxmlformats.org/officeDocument/2006/relationships/image" Target="../media/image4.png"/><Relationship Id="rId3" Type="http://schemas.openxmlformats.org/officeDocument/2006/relationships/hyperlink" Target="mailto:hbb97225@naver.com" TargetMode="External"/><Relationship Id="rId7" Type="http://schemas.openxmlformats.org/officeDocument/2006/relationships/hyperlink" Target="mailto:jsh8650@naver.com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ngLepal" TargetMode="External"/><Relationship Id="rId11" Type="http://schemas.openxmlformats.org/officeDocument/2006/relationships/image" Target="../media/image2.jpg"/><Relationship Id="rId5" Type="http://schemas.openxmlformats.org/officeDocument/2006/relationships/hyperlink" Target="mailto:thddbcks@naver.com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github.com/inhoinno" TargetMode="External"/><Relationship Id="rId4" Type="http://schemas.openxmlformats.org/officeDocument/2006/relationships/hyperlink" Target="https://github.com/YJ243" TargetMode="External"/><Relationship Id="rId9" Type="http://schemas.openxmlformats.org/officeDocument/2006/relationships/hyperlink" Target="mailto:mearrong123@gmail.com" TargetMode="External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2.jp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44472" y="1319409"/>
            <a:ext cx="6484654" cy="392115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55290" y="1319410"/>
            <a:ext cx="6484654" cy="1540811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/>
              </a:rPr>
              <a:t>송이버섯 한정식</a:t>
            </a:r>
            <a:endParaRPr lang="en-US" altLang="ko-KR" sz="3200" b="1" kern="0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3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/>
            </a:endParaRPr>
          </a:p>
          <a:p>
            <a:pPr algn="ctr" latinLnBrk="0">
              <a:defRPr/>
            </a:pPr>
            <a:r>
              <a:rPr lang="ko-KR" altLang="en-US" sz="1000" b="1" kern="0" dirty="0">
                <a:solidFill>
                  <a:prstClr val="white"/>
                </a:solidFill>
              </a:rPr>
              <a:t>캡 </a:t>
            </a:r>
            <a:r>
              <a:rPr lang="ko-KR" altLang="en-US" sz="1000" b="1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b="1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b="1" kern="0" dirty="0">
                <a:solidFill>
                  <a:prstClr val="white"/>
                </a:solidFill>
              </a:rPr>
              <a:t>1 </a:t>
            </a:r>
          </a:p>
          <a:p>
            <a:pPr algn="ctr" latinLnBrk="0"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김 인국 교수님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79884" y="1176967"/>
            <a:ext cx="791770" cy="28488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4918937" y="3114791"/>
            <a:ext cx="1004470" cy="1004470"/>
          </a:xfrm>
          <a:prstGeom prst="ellipse">
            <a:avLst/>
          </a:prstGeom>
          <a:blipFill dpi="0" rotWithShape="1">
            <a:blip r:embed="rId2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7488556" y="4251808"/>
            <a:ext cx="1358264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무역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32164881</a:t>
            </a:r>
          </a:p>
          <a:p>
            <a:pPr algn="ctr"/>
            <a:r>
              <a:rPr lang="en-US" altLang="ko-KR" sz="700" dirty="0">
                <a:hlinkClick r:id="rId3"/>
              </a:rPr>
              <a:t>hbb97225@naver.com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4"/>
              </a:rPr>
              <a:t>https://github.com/YJ243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Matsutake</a:t>
            </a:r>
          </a:p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 Application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707256" y="4236568"/>
            <a:ext cx="1449704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32182276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5"/>
              </a:rPr>
              <a:t>thddbcks@naver.com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6"/>
              </a:rPr>
              <a:t>https://github.com/SongLepal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Protocol Suite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6038851" y="4236568"/>
            <a:ext cx="1580282" cy="878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32184100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700" dirty="0">
                <a:hlinkClick r:id="rId7"/>
              </a:rPr>
              <a:t>jsh8650@naver.com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8"/>
              </a:rPr>
              <a:t>https://github.com/Hyun1019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Lost and Found Server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409950" y="4282288"/>
            <a:ext cx="1333500" cy="81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소웨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32152332</a:t>
            </a:r>
            <a:endParaRPr lang="en-US" altLang="ko-KR" sz="800" dirty="0">
              <a:hlinkClick r:id="rId9"/>
            </a:endParaRPr>
          </a:p>
          <a:p>
            <a:pPr algn="ctr"/>
            <a:r>
              <a:rPr lang="en-US" altLang="ko-KR" sz="700" dirty="0">
                <a:hlinkClick r:id="rId9"/>
              </a:rPr>
              <a:t>mearrong123@gmail.com</a:t>
            </a:r>
            <a:endParaRPr lang="en-US" altLang="ko-KR" sz="700" dirty="0"/>
          </a:p>
          <a:p>
            <a:pPr algn="ctr"/>
            <a:r>
              <a:rPr lang="en-US" altLang="ko-KR" sz="700" dirty="0">
                <a:hlinkClick r:id="rId10"/>
              </a:rPr>
              <a:t>https://github.com/inhoinno</a:t>
            </a:r>
            <a:endParaRPr lang="en-US" altLang="ko-KR" sz="700" dirty="0"/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MatsutakeDB</a:t>
            </a: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555215" y="3132606"/>
            <a:ext cx="1009226" cy="10092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068929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송유찬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6293747" y="3100131"/>
            <a:ext cx="1004471" cy="986655"/>
          </a:xfrm>
          <a:prstGeom prst="ellipse">
            <a:avLst/>
          </a:prstGeom>
          <a:blipFill dpi="0" rotWithShape="1">
            <a:blip r:embed="rId11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3557592" y="3132606"/>
            <a:ext cx="1004471" cy="986655"/>
          </a:xfrm>
          <a:prstGeom prst="ellipse">
            <a:avLst/>
          </a:prstGeom>
          <a:blipFill dpi="0" rotWithShape="1">
            <a:blip r:embed="rId12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6431564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정성현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7687181" y="3114184"/>
            <a:ext cx="1004471" cy="986655"/>
          </a:xfrm>
          <a:prstGeom prst="ellipse">
            <a:avLst/>
          </a:prstGeom>
          <a:blipFill dpi="0"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7794198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한예진</a:t>
            </a: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3706295" y="4009994"/>
            <a:ext cx="730036" cy="239753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송인호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1571392"/>
            <a:ext cx="422240" cy="3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 Background &amp; Motivation </a:t>
            </a:r>
            <a:r>
              <a:rPr lang="ko-KR" altLang="en-US" sz="1000" kern="0" dirty="0">
                <a:solidFill>
                  <a:prstClr val="white"/>
                </a:solidFill>
              </a:rPr>
              <a:t>송이버섯 한정식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캡스톤</a:t>
            </a:r>
            <a:r>
              <a:rPr lang="ko-KR" altLang="en-US" sz="1000" kern="0" dirty="0">
                <a:solidFill>
                  <a:prstClr val="white"/>
                </a:solidFill>
              </a:rPr>
              <a:t> 디자인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61BF96-F91A-410A-94D1-32613F98508F}"/>
              </a:ext>
            </a:extLst>
          </p:cNvPr>
          <p:cNvSpPr txBox="1"/>
          <p:nvPr/>
        </p:nvSpPr>
        <p:spPr>
          <a:xfrm>
            <a:off x="6796348" y="4013513"/>
            <a:ext cx="461812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ea typeface="야놀자 야체 B" panose="02020603020101020101" pitchFamily="18" charset="-127"/>
              </a:rPr>
              <a:t>스마트폰과 연동된 패드형 스티커</a:t>
            </a:r>
            <a:endParaRPr lang="en-US" altLang="ko-KR" sz="1400" kern="0" dirty="0">
              <a:ea typeface="야놀자 야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</a:rPr>
              <a:t>노트북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휴대폰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서류 등에 부착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</a:rPr>
              <a:t>블루투스 연결을 통해 분실물 발견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40" name="모서리가 둥근 직사각형 99">
            <a:extLst>
              <a:ext uri="{FF2B5EF4-FFF2-40B4-BE49-F238E27FC236}">
                <a16:creationId xmlns:a16="http://schemas.microsoft.com/office/drawing/2014/main" id="{C0224B74-C36D-4231-A9AD-AAEF5F9E0A81}"/>
              </a:ext>
            </a:extLst>
          </p:cNvPr>
          <p:cNvSpPr/>
          <p:nvPr/>
        </p:nvSpPr>
        <p:spPr>
          <a:xfrm>
            <a:off x="7571674" y="1183731"/>
            <a:ext cx="2880000" cy="540000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noFill/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kern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日</a:t>
            </a:r>
            <a:r>
              <a:rPr lang="ko-KR" altLang="en-US" b="1">
                <a:solidFill>
                  <a:schemeClr val="bg1"/>
                </a:solidFill>
                <a:latin typeface="Open Sans"/>
              </a:rPr>
              <a:t> </a:t>
            </a:r>
            <a:r>
              <a:rPr lang="ko-KR" altLang="en-US" b="1" kern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스타트업 </a:t>
            </a:r>
            <a:r>
              <a:rPr lang="en-US" altLang="ko-KR" b="1" kern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MAMORIO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300E83-8206-45DF-8FEF-0BB8D308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37" y="1989740"/>
            <a:ext cx="1971538" cy="202377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29AF32-53FE-4244-8309-5E8ED2AE0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"/>
          <a:stretch/>
        </p:blipFill>
        <p:spPr>
          <a:xfrm>
            <a:off x="9105412" y="1990567"/>
            <a:ext cx="1971538" cy="2012692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3" name="모서리가 둥근 직사각형 102"/>
          <p:cNvSpPr/>
          <p:nvPr/>
        </p:nvSpPr>
        <p:spPr>
          <a:xfrm>
            <a:off x="1915923" y="1196144"/>
            <a:ext cx="2880000" cy="540967"/>
          </a:xfrm>
          <a:prstGeom prst="roundRect">
            <a:avLst>
              <a:gd name="adj" fmla="val 50000"/>
            </a:avLst>
          </a:prstGeom>
          <a:solidFill>
            <a:srgbClr val="68727E"/>
          </a:solidFill>
          <a:ln>
            <a:noFill/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경찰</a:t>
            </a:r>
            <a:r>
              <a:rPr lang="ko-KR" altLang="en-US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청</a:t>
            </a: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유실물 시스템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829556-B800-4066-BAAD-56B0FB4202C3}"/>
              </a:ext>
            </a:extLst>
          </p:cNvPr>
          <p:cNvSpPr txBox="1"/>
          <p:nvPr/>
        </p:nvSpPr>
        <p:spPr>
          <a:xfrm>
            <a:off x="6658323" y="4969995"/>
            <a:ext cx="4894178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휴대폰과 물건을 동시에 잃어버리면</a:t>
            </a: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휴대폰 목록 &lt; 휴대폰 &lt; 다이렉트샵 | 모바일 가치소비 - SK 7mobile">
            <a:extLst>
              <a:ext uri="{FF2B5EF4-FFF2-40B4-BE49-F238E27FC236}">
                <a16:creationId xmlns:a16="http://schemas.microsoft.com/office/drawing/2014/main" id="{1165B3E2-F504-4883-8451-65674EFBD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6611">
            <a:off x="8862099" y="5398701"/>
            <a:ext cx="822301" cy="113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C0D40C-154E-4585-B825-EC7366531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00" b="93600" l="10000" r="90000">
                        <a14:foregroundMark x1="65313" y1="62400" x2="80469" y2="73067"/>
                        <a14:foregroundMark x1="84688" y1="72533" x2="87344" y2="73867"/>
                        <a14:foregroundMark x1="87969" y1="73867" x2="88906" y2="74133"/>
                        <a14:foregroundMark x1="89219" y1="73600" x2="89844" y2="73600"/>
                        <a14:foregroundMark x1="40938" y1="89067" x2="48750" y2="88800"/>
                        <a14:foregroundMark x1="50781" y1="90933" x2="42031" y2="93600"/>
                        <a14:foregroundMark x1="57656" y1="7200" x2="44844" y2="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4216" y="5516847"/>
            <a:ext cx="1527459" cy="894996"/>
          </a:xfrm>
          <a:prstGeom prst="rect">
            <a:avLst/>
          </a:prstGeom>
        </p:spPr>
      </p:pic>
      <p:pic>
        <p:nvPicPr>
          <p:cNvPr id="1030" name="Picture 6" descr="💼 Porte-documents Emoji">
            <a:extLst>
              <a:ext uri="{FF2B5EF4-FFF2-40B4-BE49-F238E27FC236}">
                <a16:creationId xmlns:a16="http://schemas.microsoft.com/office/drawing/2014/main" id="{F1E9C85D-AD5C-4B29-A44A-A88D19E6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81" y="5447486"/>
            <a:ext cx="967097" cy="96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7B9BE59-28E9-422E-AA2D-34CE20599BB6}"/>
              </a:ext>
            </a:extLst>
          </p:cNvPr>
          <p:cNvSpPr txBox="1"/>
          <p:nvPr/>
        </p:nvSpPr>
        <p:spPr>
          <a:xfrm rot="21234024">
            <a:off x="8507657" y="5445673"/>
            <a:ext cx="1960949" cy="8162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kern="0">
                <a:solidFill>
                  <a:srgbClr val="FF0000"/>
                </a:solidFill>
                <a:effectLst>
                  <a:outerShdw dist="38100" dir="2700000" sx="105000" sy="105000" algn="tl" rotWithShape="0">
                    <a:prstClr val="black">
                      <a:alpha val="90000"/>
                    </a:prstClr>
                  </a:outerShdw>
                </a:effectLst>
                <a:ea typeface="야놀자 야체 B" panose="02020603020101020101" pitchFamily="18" charset="-127"/>
              </a:rPr>
              <a:t>LOST !!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663C34-7213-4094-B4EF-83E73C1752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00" r="15924"/>
          <a:stretch/>
        </p:blipFill>
        <p:spPr>
          <a:xfrm>
            <a:off x="1237175" y="1981558"/>
            <a:ext cx="1971537" cy="2014421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55B016-889C-46B1-BC21-0E754C9123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962" b="7134"/>
          <a:stretch/>
        </p:blipFill>
        <p:spPr>
          <a:xfrm>
            <a:off x="3383020" y="2035321"/>
            <a:ext cx="1873434" cy="194822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A36926-EBB0-48F9-A673-ACEFD43E93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70" b="53410"/>
          <a:stretch/>
        </p:blipFill>
        <p:spPr>
          <a:xfrm>
            <a:off x="3428968" y="2771313"/>
            <a:ext cx="1833835" cy="7402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44845B6-A1AC-42AD-9CE5-199FD14D025B}"/>
              </a:ext>
            </a:extLst>
          </p:cNvPr>
          <p:cNvSpPr txBox="1"/>
          <p:nvPr/>
        </p:nvSpPr>
        <p:spPr>
          <a:xfrm>
            <a:off x="1103252" y="4026893"/>
            <a:ext cx="461812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0">
                <a:ea typeface="야놀자 야체 B" panose="02020603020101020101" pitchFamily="18" charset="-127"/>
              </a:rPr>
              <a:t>온라인 </a:t>
            </a:r>
            <a:r>
              <a:rPr lang="en-US" altLang="ko-KR" sz="1400" kern="0">
                <a:ea typeface="야놀자 야체 B" panose="02020603020101020101" pitchFamily="18" charset="-127"/>
              </a:rPr>
              <a:t>LOST112</a:t>
            </a:r>
            <a:r>
              <a:rPr lang="ko-KR" altLang="en-US" sz="1400" kern="0">
                <a:ea typeface="야놀자 야체 B" panose="02020603020101020101" pitchFamily="18" charset="-127"/>
              </a:rPr>
              <a:t>포털 </a:t>
            </a:r>
            <a:r>
              <a:rPr lang="en-US" altLang="ko-KR" sz="1400" kern="0">
                <a:ea typeface="야놀자 야체 B" panose="02020603020101020101" pitchFamily="18" charset="-127"/>
              </a:rPr>
              <a:t>/ </a:t>
            </a:r>
            <a:r>
              <a:rPr lang="ko-KR" altLang="en-US" sz="1400" kern="0">
                <a:ea typeface="야놀자 야체 B" panose="02020603020101020101" pitchFamily="18" charset="-127"/>
              </a:rPr>
              <a:t>경찰서에 방문</a:t>
            </a:r>
            <a:endParaRPr lang="en-US" altLang="ko-KR" sz="1400" kern="0">
              <a:ea typeface="야놀자 야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ym typeface="Wingdings" panose="05000000000000000000" pitchFamily="2" charset="2"/>
              </a:rPr>
              <a:t>분실물과 습득물 신고 접수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ym typeface="Wingdings" panose="05000000000000000000" pitchFamily="2" charset="2"/>
              </a:rPr>
              <a:t>접수된 분실물 신고건을 검색하여 분실물 발견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D5C1B0D-1D7B-45B4-8FD7-8E617774FA46}"/>
              </a:ext>
            </a:extLst>
          </p:cNvPr>
          <p:cNvCxnSpPr/>
          <p:nvPr/>
        </p:nvCxnSpPr>
        <p:spPr>
          <a:xfrm>
            <a:off x="6131674" y="1183731"/>
            <a:ext cx="0" cy="4947481"/>
          </a:xfrm>
          <a:prstGeom prst="line">
            <a:avLst/>
          </a:prstGeom>
          <a:ln w="38100">
            <a:solidFill>
              <a:srgbClr val="D1C3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C9DBAFA3-0A4D-4DD5-A9A3-9FA399A41BE8}"/>
              </a:ext>
            </a:extLst>
          </p:cNvPr>
          <p:cNvSpPr txBox="1"/>
          <p:nvPr/>
        </p:nvSpPr>
        <p:spPr>
          <a:xfrm>
            <a:off x="988940" y="4969995"/>
            <a:ext cx="4894178" cy="1787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분실물이 접수되어 있지 않다면</a:t>
            </a:r>
            <a:r>
              <a:rPr lang="en-US" altLang="ko-KR" sz="2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접근성의 한계</a:t>
            </a:r>
            <a:endParaRPr lang="en-US" altLang="ko-KR" b="1" kern="0" dirty="0">
              <a:solidFill>
                <a:srgbClr val="FF0000"/>
              </a:solidFill>
              <a:ea typeface="야놀자 야체 B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신고대상의 분실물만 검색가능</a:t>
            </a:r>
            <a:r>
              <a:rPr lang="en-US" altLang="ko-KR" b="1" kern="0" dirty="0">
                <a:solidFill>
                  <a:srgbClr val="FF0000"/>
                </a:solidFill>
                <a:ea typeface="야놀자 야체 B" panose="02020603020101020101" pitchFamily="18" charset="-127"/>
              </a:rPr>
              <a:t>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3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82055" y="138938"/>
            <a:ext cx="11525062" cy="6499254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송이버섯 한정식 </a:t>
            </a:r>
            <a:r>
              <a:rPr lang="ko-KR" altLang="en-US" sz="1000" kern="0" dirty="0">
                <a:solidFill>
                  <a:prstClr val="white"/>
                </a:solidFill>
              </a:rPr>
              <a:t>캡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r>
              <a:rPr lang="ko-KR" altLang="en-US" sz="1000" kern="0" dirty="0">
                <a:solidFill>
                  <a:prstClr val="white"/>
                </a:solidFill>
              </a:rPr>
              <a:t> 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3979" y="5397149"/>
            <a:ext cx="3621741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분실물 감지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아두이노에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연결된 센서로 좌석의 분실물 여부를 감지하여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라즈베리파이에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전송한다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6757" y="1100691"/>
            <a:ext cx="4515102" cy="423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409F9B-431B-4004-9CF0-6E2E0701B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97"/>
          <a:stretch/>
        </p:blipFill>
        <p:spPr>
          <a:xfrm>
            <a:off x="562267" y="3319866"/>
            <a:ext cx="4459592" cy="1858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A529CD-C5AE-4B40-9F39-05D51D58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2" y="1198223"/>
            <a:ext cx="4069208" cy="203250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1893073">
            <a:off x="9382702" y="4274860"/>
            <a:ext cx="691197" cy="33062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731DDFB-B44D-40A8-BB06-0D1C876BC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1" t="5366" r="12167" b="8174"/>
          <a:stretch/>
        </p:blipFill>
        <p:spPr>
          <a:xfrm>
            <a:off x="10228733" y="3802603"/>
            <a:ext cx="1516285" cy="26794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894048" y="5397149"/>
            <a:ext cx="3215264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 SMS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서비스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분실물 여부를 확인할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864E66-9D87-4FF1-A03C-1E7E9F4596BB}"/>
              </a:ext>
            </a:extLst>
          </p:cNvPr>
          <p:cNvSpPr txBox="1"/>
          <p:nvPr/>
        </p:nvSpPr>
        <p:spPr>
          <a:xfrm>
            <a:off x="10545817" y="5040315"/>
            <a:ext cx="830936" cy="4985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 lnSpcReduction="10000"/>
          </a:bodyPr>
          <a:lstStyle/>
          <a:p>
            <a:r>
              <a:rPr lang="ko-KR" altLang="en-US" sz="900" i="1" dirty="0"/>
              <a:t>좌석 </a:t>
            </a:r>
            <a:r>
              <a:rPr lang="en-US" altLang="ko-KR" sz="900" i="1" dirty="0"/>
              <a:t>C8</a:t>
            </a:r>
            <a:r>
              <a:rPr lang="ko-KR" altLang="en-US" sz="900" i="1" dirty="0"/>
              <a:t>에서</a:t>
            </a:r>
            <a:r>
              <a:rPr lang="en-US" altLang="ko-KR" sz="900" i="1" dirty="0"/>
              <a:t>, </a:t>
            </a:r>
          </a:p>
          <a:p>
            <a:r>
              <a:rPr lang="ko-KR" altLang="en-US" sz="900" i="1" dirty="0"/>
              <a:t>분실물 감지했습니다</a:t>
            </a:r>
            <a:r>
              <a:rPr lang="en-US" altLang="ko-KR" sz="900" i="1" dirty="0"/>
              <a:t>.</a:t>
            </a:r>
            <a:r>
              <a:rPr lang="ko-KR" altLang="en-US" sz="900" i="1" dirty="0"/>
              <a:t> </a:t>
            </a:r>
          </a:p>
        </p:txBody>
      </p:sp>
      <p:sp>
        <p:nvSpPr>
          <p:cNvPr id="5" name="타원 4"/>
          <p:cNvSpPr/>
          <p:nvPr/>
        </p:nvSpPr>
        <p:spPr>
          <a:xfrm>
            <a:off x="2079573" y="1186301"/>
            <a:ext cx="883920" cy="84019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말풍선: 사각형 33">
            <a:extLst>
              <a:ext uri="{FF2B5EF4-FFF2-40B4-BE49-F238E27FC236}">
                <a16:creationId xmlns:a16="http://schemas.microsoft.com/office/drawing/2014/main" id="{1E49C123-F104-4A77-8AEB-33F5861A5692}"/>
              </a:ext>
            </a:extLst>
          </p:cNvPr>
          <p:cNvSpPr/>
          <p:nvPr/>
        </p:nvSpPr>
        <p:spPr>
          <a:xfrm>
            <a:off x="5709920" y="1026161"/>
            <a:ext cx="5918456" cy="2522754"/>
          </a:xfrm>
          <a:prstGeom prst="wedgeRectCallout">
            <a:avLst>
              <a:gd name="adj1" fmla="val -88088"/>
              <a:gd name="adj2" fmla="val -29235"/>
            </a:avLst>
          </a:prstGeom>
          <a:solidFill>
            <a:schemeClr val="bg1">
              <a:alpha val="4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74897" y="3582549"/>
            <a:ext cx="3612681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및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예약한 고객의 정보는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따라서 분실물이 탐지되면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DB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저장된 고객 정보를 토대로 사용자를 위한 알림 서비스를 지원할 수 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 rot="19425826">
            <a:off x="4947839" y="4122225"/>
            <a:ext cx="694512" cy="31333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/>
          <p:cNvSpPr/>
          <p:nvPr/>
        </p:nvSpPr>
        <p:spPr>
          <a:xfrm>
            <a:off x="7399015" y="1137586"/>
            <a:ext cx="1422400" cy="863600"/>
          </a:xfrm>
          <a:prstGeom prst="flowChartMagneticDisk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</a:t>
            </a:r>
            <a:endParaRPr lang="ko-KR" altLang="en-US" b="1" dirty="0"/>
          </a:p>
        </p:txBody>
      </p:sp>
      <p:sp>
        <p:nvSpPr>
          <p:cNvPr id="11" name="순서도: 대체 처리 10"/>
          <p:cNvSpPr/>
          <p:nvPr/>
        </p:nvSpPr>
        <p:spPr>
          <a:xfrm>
            <a:off x="10626023" y="2025066"/>
            <a:ext cx="843864" cy="121352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/>
          <p:cNvSpPr/>
          <p:nvPr/>
        </p:nvSpPr>
        <p:spPr>
          <a:xfrm>
            <a:off x="10666663" y="2136861"/>
            <a:ext cx="762982" cy="98635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A32B122-9648-4498-AF09-5FD1A412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014" y="2258783"/>
            <a:ext cx="830031" cy="9881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53248" y="3194894"/>
            <a:ext cx="883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Server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468324" y="3214823"/>
            <a:ext cx="115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Application</a:t>
            </a:r>
            <a:endParaRPr lang="ko-KR" altLang="en-US" sz="1400" b="1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6851370" y="2233092"/>
            <a:ext cx="868205" cy="50177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9411173" y="2242861"/>
            <a:ext cx="1086524" cy="49200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74576" y="2130106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12972" y="2127978"/>
            <a:ext cx="73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accent3">
                    <a:lumMod val="50000"/>
                  </a:schemeClr>
                </a:solidFill>
              </a:rPr>
              <a:t>TCP/IP</a:t>
            </a:r>
            <a:endParaRPr lang="ko-KR" altLang="en-US" sz="11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14369" y="2375584"/>
            <a:ext cx="9273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- </a:t>
            </a:r>
            <a:r>
              <a:rPr lang="ko-KR" altLang="en-US" sz="900" dirty="0"/>
              <a:t>좌석 예약</a:t>
            </a:r>
            <a:endParaRPr lang="en-US" altLang="ko-KR" sz="900" dirty="0"/>
          </a:p>
          <a:p>
            <a:r>
              <a:rPr lang="en-US" altLang="ko-KR" sz="900" dirty="0"/>
              <a:t>   </a:t>
            </a:r>
            <a:endParaRPr lang="en-US" altLang="ko-KR" sz="300" dirty="0"/>
          </a:p>
          <a:p>
            <a:r>
              <a:rPr lang="en-US" altLang="ko-KR" sz="900" dirty="0"/>
              <a:t>- </a:t>
            </a:r>
            <a:r>
              <a:rPr lang="ko-KR" altLang="en-US" sz="900" dirty="0"/>
              <a:t>알림 서비스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5926" r="43250" b="62963"/>
          <a:stretch/>
        </p:blipFill>
        <p:spPr>
          <a:xfrm>
            <a:off x="8900608" y="1157156"/>
            <a:ext cx="1798639" cy="77719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9EB4C1-59F2-4ECB-A6E5-7B39865B8B14}"/>
              </a:ext>
            </a:extLst>
          </p:cNvPr>
          <p:cNvCxnSpPr>
            <a:cxnSpLocks/>
          </p:cNvCxnSpPr>
          <p:nvPr/>
        </p:nvCxnSpPr>
        <p:spPr>
          <a:xfrm flipV="1">
            <a:off x="6929589" y="2883415"/>
            <a:ext cx="3446466" cy="385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3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모서리가 둥근 직사각형 6">
            <a:extLst>
              <a:ext uri="{FF2B5EF4-FFF2-40B4-BE49-F238E27FC236}">
                <a16:creationId xmlns:a16="http://schemas.microsoft.com/office/drawing/2014/main" id="{4A783AC0-4401-4C22-AC47-B96400A30B91}"/>
              </a:ext>
            </a:extLst>
          </p:cNvPr>
          <p:cNvSpPr/>
          <p:nvPr/>
        </p:nvSpPr>
        <p:spPr>
          <a:xfrm>
            <a:off x="337279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6C690BF-0C53-49B8-886C-037CFC7DE8E1}"/>
              </a:ext>
            </a:extLst>
          </p:cNvPr>
          <p:cNvCxnSpPr>
            <a:cxnSpLocks/>
          </p:cNvCxnSpPr>
          <p:nvPr/>
        </p:nvCxnSpPr>
        <p:spPr>
          <a:xfrm>
            <a:off x="1501198" y="3465719"/>
            <a:ext cx="0" cy="25559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E0665A3-29AE-455A-BA4D-9C9563A84ED5}"/>
              </a:ext>
            </a:extLst>
          </p:cNvPr>
          <p:cNvCxnSpPr>
            <a:cxnSpLocks/>
          </p:cNvCxnSpPr>
          <p:nvPr/>
        </p:nvCxnSpPr>
        <p:spPr>
          <a:xfrm>
            <a:off x="3117727" y="2703118"/>
            <a:ext cx="0" cy="33185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 방법론</a:t>
            </a:r>
            <a:r>
              <a:rPr lang="en-US" altLang="ko-KR" sz="3200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Scrum</a:t>
            </a:r>
            <a:r>
              <a:rPr lang="ko-KR" altLang="en-US" sz="3200" b="1" ker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1000" kern="0" dirty="0">
                <a:solidFill>
                  <a:prstClr val="white"/>
                </a:solidFill>
              </a:rPr>
              <a:t>캡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스</a:t>
            </a:r>
            <a:r>
              <a:rPr lang="ko-KR" altLang="en-US" sz="1000" kern="0" dirty="0">
                <a:solidFill>
                  <a:prstClr val="white"/>
                </a:solidFill>
              </a:rPr>
              <a:t> 톤 디 자 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r>
              <a:rPr lang="ko-KR" altLang="en-US" sz="1000" kern="0" dirty="0">
                <a:solidFill>
                  <a:prstClr val="white"/>
                </a:solidFill>
              </a:rPr>
              <a:t> 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EA9967-FF68-4A3F-9286-5FBDAF2AB947}"/>
              </a:ext>
            </a:extLst>
          </p:cNvPr>
          <p:cNvGrpSpPr/>
          <p:nvPr/>
        </p:nvGrpSpPr>
        <p:grpSpPr>
          <a:xfrm>
            <a:off x="546330" y="1270806"/>
            <a:ext cx="1899237" cy="2114608"/>
            <a:chOff x="8321741" y="1733892"/>
            <a:chExt cx="3014609" cy="2064933"/>
          </a:xfrm>
        </p:grpSpPr>
        <p:sp>
          <p:nvSpPr>
            <p:cNvPr id="48" name="모서리가 둥근 직사각형 58">
              <a:extLst>
                <a:ext uri="{FF2B5EF4-FFF2-40B4-BE49-F238E27FC236}">
                  <a16:creationId xmlns:a16="http://schemas.microsoft.com/office/drawing/2014/main" id="{1C8BB997-EF47-44AF-9AE9-E6C47B395818}"/>
                </a:ext>
              </a:extLst>
            </p:cNvPr>
            <p:cNvSpPr/>
            <p:nvPr/>
          </p:nvSpPr>
          <p:spPr>
            <a:xfrm>
              <a:off x="8321741" y="2235970"/>
              <a:ext cx="3012323" cy="1562855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좌석 예약</a:t>
              </a:r>
              <a:r>
                <a:rPr lang="en-US" altLang="ko-KR" sz="1600">
                  <a:solidFill>
                    <a:schemeClr val="tx1"/>
                  </a:solidFill>
                </a:rPr>
                <a:t>/</a:t>
              </a:r>
              <a:r>
                <a:rPr lang="ko-KR" altLang="en-US" sz="1600">
                  <a:solidFill>
                    <a:schemeClr val="tx1"/>
                  </a:solidFill>
                </a:rPr>
                <a:t>취소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좌석 조회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메시지 전송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분실물 조회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D301D3C-2FC6-45B0-B16C-E562E9A8F87A}"/>
                </a:ext>
              </a:extLst>
            </p:cNvPr>
            <p:cNvGrpSpPr/>
            <p:nvPr/>
          </p:nvGrpSpPr>
          <p:grpSpPr>
            <a:xfrm>
              <a:off x="8321741" y="1733892"/>
              <a:ext cx="3014609" cy="687672"/>
              <a:chOff x="1155220" y="1980622"/>
              <a:chExt cx="3014609" cy="68767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3A5DE7FF-E905-4AE8-892B-0EA07C44CDCD}"/>
                  </a:ext>
                </a:extLst>
              </p:cNvPr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모서리가 둥근 직사각형 62">
                <a:extLst>
                  <a:ext uri="{FF2B5EF4-FFF2-40B4-BE49-F238E27FC236}">
                    <a16:creationId xmlns:a16="http://schemas.microsoft.com/office/drawing/2014/main" id="{FB2BDE7A-BC9E-45F1-9837-2B041F977A4B}"/>
                  </a:ext>
                </a:extLst>
              </p:cNvPr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어플리케이션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2B92637E-CD50-44F4-8EAC-B193727A0307}"/>
                  </a:ext>
                </a:extLst>
              </p:cNvPr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모서리가 둥근 직사각형 64">
                <a:extLst>
                  <a:ext uri="{FF2B5EF4-FFF2-40B4-BE49-F238E27FC236}">
                    <a16:creationId xmlns:a16="http://schemas.microsoft.com/office/drawing/2014/main" id="{EDDAE14F-5B69-47BA-B565-394D59475379}"/>
                  </a:ext>
                </a:extLst>
              </p:cNvPr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C69DF41-DFDA-4D7B-83A8-6E2F68DEA97C}"/>
                  </a:ext>
                </a:extLst>
              </p:cNvPr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ACD9EA7A-E50E-4F5C-A988-E717DDF7152C}"/>
                  </a:ext>
                </a:extLst>
              </p:cNvPr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모서리가 둥근 직사각형 67">
                <a:extLst>
                  <a:ext uri="{FF2B5EF4-FFF2-40B4-BE49-F238E27FC236}">
                    <a16:creationId xmlns:a16="http://schemas.microsoft.com/office/drawing/2014/main" id="{D94A2741-E3E4-4B7B-BF41-98D9F57F1B89}"/>
                  </a:ext>
                </a:extLst>
              </p:cNvPr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7B96ECF-F5D7-4155-B1D1-8296FE219828}"/>
              </a:ext>
            </a:extLst>
          </p:cNvPr>
          <p:cNvGrpSpPr/>
          <p:nvPr/>
        </p:nvGrpSpPr>
        <p:grpSpPr>
          <a:xfrm>
            <a:off x="4885277" y="1316030"/>
            <a:ext cx="1900678" cy="2076109"/>
            <a:chOff x="8321741" y="1733892"/>
            <a:chExt cx="3014609" cy="2064933"/>
          </a:xfrm>
        </p:grpSpPr>
        <p:sp>
          <p:nvSpPr>
            <p:cNvPr id="65" name="모서리가 둥근 직사각형 58">
              <a:extLst>
                <a:ext uri="{FF2B5EF4-FFF2-40B4-BE49-F238E27FC236}">
                  <a16:creationId xmlns:a16="http://schemas.microsoft.com/office/drawing/2014/main" id="{E965EEEB-098F-45F0-9404-A80498453EB1}"/>
                </a:ext>
              </a:extLst>
            </p:cNvPr>
            <p:cNvSpPr/>
            <p:nvPr/>
          </p:nvSpPr>
          <p:spPr>
            <a:xfrm>
              <a:off x="8321741" y="2235970"/>
              <a:ext cx="3012323" cy="1562855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좌석 정보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분실물 정보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고객 정보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FE1DF93-6481-41DD-871A-F87472E3417F}"/>
                </a:ext>
              </a:extLst>
            </p:cNvPr>
            <p:cNvGrpSpPr/>
            <p:nvPr/>
          </p:nvGrpSpPr>
          <p:grpSpPr>
            <a:xfrm>
              <a:off x="8321741" y="1733892"/>
              <a:ext cx="3014609" cy="687672"/>
              <a:chOff x="1155220" y="1980622"/>
              <a:chExt cx="3014609" cy="687672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4BD90E8C-15E0-40A6-8CB6-A6DC74D3C7E7}"/>
                  </a:ext>
                </a:extLst>
              </p:cNvPr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모서리가 둥근 직사각형 62">
                <a:extLst>
                  <a:ext uri="{FF2B5EF4-FFF2-40B4-BE49-F238E27FC236}">
                    <a16:creationId xmlns:a16="http://schemas.microsoft.com/office/drawing/2014/main" id="{336E6066-1EC3-4CCC-94BC-606A6B7E49E0}"/>
                  </a:ext>
                </a:extLst>
              </p:cNvPr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데이터 베이스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DA290C9-1FC0-4E8A-A693-3EEE16345CAA}"/>
                  </a:ext>
                </a:extLst>
              </p:cNvPr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모서리가 둥근 직사각형 64">
                <a:extLst>
                  <a:ext uri="{FF2B5EF4-FFF2-40B4-BE49-F238E27FC236}">
                    <a16:creationId xmlns:a16="http://schemas.microsoft.com/office/drawing/2014/main" id="{14A6F0A8-C6E0-4067-B833-DD4C314018B2}"/>
                  </a:ext>
                </a:extLst>
              </p:cNvPr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CCC9DE00-21C3-4EB7-8ED9-22DFE393B946}"/>
                  </a:ext>
                </a:extLst>
              </p:cNvPr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EEC3678A-2481-46AA-8DB6-F2F9D003DAE7}"/>
                  </a:ext>
                </a:extLst>
              </p:cNvPr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모서리가 둥근 직사각형 67">
                <a:extLst>
                  <a:ext uri="{FF2B5EF4-FFF2-40B4-BE49-F238E27FC236}">
                    <a16:creationId xmlns:a16="http://schemas.microsoft.com/office/drawing/2014/main" id="{7A454206-1F0F-453C-B6D0-75003F36CB42}"/>
                  </a:ext>
                </a:extLst>
              </p:cNvPr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1BF476C-F0D1-4FCA-B57C-9F334E0EA2ED}"/>
              </a:ext>
            </a:extLst>
          </p:cNvPr>
          <p:cNvGrpSpPr/>
          <p:nvPr/>
        </p:nvGrpSpPr>
        <p:grpSpPr>
          <a:xfrm>
            <a:off x="2816255" y="3793394"/>
            <a:ext cx="1681982" cy="1716985"/>
            <a:chOff x="8321741" y="1733893"/>
            <a:chExt cx="3014609" cy="2064932"/>
          </a:xfrm>
        </p:grpSpPr>
        <p:sp>
          <p:nvSpPr>
            <p:cNvPr id="85" name="모서리가 둥근 직사각형 58">
              <a:extLst>
                <a:ext uri="{FF2B5EF4-FFF2-40B4-BE49-F238E27FC236}">
                  <a16:creationId xmlns:a16="http://schemas.microsoft.com/office/drawing/2014/main" id="{0047C2B6-7FBB-4468-9B58-E13DB0FD4630}"/>
                </a:ext>
              </a:extLst>
            </p:cNvPr>
            <p:cNvSpPr/>
            <p:nvPr/>
          </p:nvSpPr>
          <p:spPr>
            <a:xfrm>
              <a:off x="8321741" y="2235970"/>
              <a:ext cx="3012323" cy="1562855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DB </a:t>
              </a:r>
              <a:r>
                <a:rPr lang="ko-KR" altLang="en-US" sz="1600">
                  <a:solidFill>
                    <a:schemeClr val="tx1"/>
                  </a:solidFill>
                </a:rPr>
                <a:t>조회</a:t>
              </a:r>
              <a:endParaRPr lang="en-US" altLang="ko-KR" sz="16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센서 정보 조회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69836F9-ECC4-444C-B1A6-56CD13780B0C}"/>
                </a:ext>
              </a:extLst>
            </p:cNvPr>
            <p:cNvGrpSpPr/>
            <p:nvPr/>
          </p:nvGrpSpPr>
          <p:grpSpPr>
            <a:xfrm>
              <a:off x="8321741" y="1733893"/>
              <a:ext cx="3014609" cy="687671"/>
              <a:chOff x="1155220" y="1980623"/>
              <a:chExt cx="3014609" cy="687671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0DB98D63-4DE0-4F74-ABB9-BED882BC680D}"/>
                  </a:ext>
                </a:extLst>
              </p:cNvPr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모서리가 둥근 직사각형 62">
                <a:extLst>
                  <a:ext uri="{FF2B5EF4-FFF2-40B4-BE49-F238E27FC236}">
                    <a16:creationId xmlns:a16="http://schemas.microsoft.com/office/drawing/2014/main" id="{BA748EE6-EB15-4EDE-87F0-8A3A5E3B4E76}"/>
                  </a:ext>
                </a:extLst>
              </p:cNvPr>
              <p:cNvSpPr/>
              <p:nvPr/>
            </p:nvSpPr>
            <p:spPr>
              <a:xfrm>
                <a:off x="1155220" y="1980623"/>
                <a:ext cx="3014609" cy="38929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리눅스 서버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CD2EC7-B9AD-4267-90D5-E9A37E37660F}"/>
                  </a:ext>
                </a:extLst>
              </p:cNvPr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모서리가 둥근 직사각형 64">
                <a:extLst>
                  <a:ext uri="{FF2B5EF4-FFF2-40B4-BE49-F238E27FC236}">
                    <a16:creationId xmlns:a16="http://schemas.microsoft.com/office/drawing/2014/main" id="{43628A87-CC8B-45AD-8A2B-4C8894E8A45B}"/>
                  </a:ext>
                </a:extLst>
              </p:cNvPr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D70474C2-855A-4F06-913D-36FFC5455C58}"/>
                  </a:ext>
                </a:extLst>
              </p:cNvPr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EE1A30F7-BCAE-40AB-86E7-2E9179ABD962}"/>
                  </a:ext>
                </a:extLst>
              </p:cNvPr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모서리가 둥근 직사각형 67">
                <a:extLst>
                  <a:ext uri="{FF2B5EF4-FFF2-40B4-BE49-F238E27FC236}">
                    <a16:creationId xmlns:a16="http://schemas.microsoft.com/office/drawing/2014/main" id="{DB9B68D7-7985-488C-AEE2-D81A559D4AC2}"/>
                  </a:ext>
                </a:extLst>
              </p:cNvPr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52617DA6-54E1-4801-A0E7-4B1261C4813B}"/>
              </a:ext>
            </a:extLst>
          </p:cNvPr>
          <p:cNvSpPr txBox="1"/>
          <p:nvPr/>
        </p:nvSpPr>
        <p:spPr>
          <a:xfrm>
            <a:off x="2998004" y="6059370"/>
            <a:ext cx="1236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</p:txBody>
      </p:sp>
      <p:sp>
        <p:nvSpPr>
          <p:cNvPr id="74" name="화살표: 왼쪽/오른쪽 73">
            <a:extLst>
              <a:ext uri="{FF2B5EF4-FFF2-40B4-BE49-F238E27FC236}">
                <a16:creationId xmlns:a16="http://schemas.microsoft.com/office/drawing/2014/main" id="{1D4535C3-E133-4A96-B5B8-54F5CF952378}"/>
              </a:ext>
            </a:extLst>
          </p:cNvPr>
          <p:cNvSpPr/>
          <p:nvPr/>
        </p:nvSpPr>
        <p:spPr>
          <a:xfrm>
            <a:off x="2415907" y="2401811"/>
            <a:ext cx="2186573" cy="256072"/>
          </a:xfrm>
          <a:prstGeom prst="leftRightArrow">
            <a:avLst>
              <a:gd name="adj1" fmla="val 50000"/>
              <a:gd name="adj2" fmla="val 1211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598583A-BE16-4126-A3CC-205484C30E47}"/>
              </a:ext>
            </a:extLst>
          </p:cNvPr>
          <p:cNvSpPr/>
          <p:nvPr/>
        </p:nvSpPr>
        <p:spPr>
          <a:xfrm>
            <a:off x="3502851" y="2542540"/>
            <a:ext cx="323702" cy="974679"/>
          </a:xfrm>
          <a:prstGeom prst="downArrow">
            <a:avLst>
              <a:gd name="adj1" fmla="val 47469"/>
              <a:gd name="adj2" fmla="val 1059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F7E572-545F-4F03-AE6B-62F5ED0118F8}"/>
              </a:ext>
            </a:extLst>
          </p:cNvPr>
          <p:cNvSpPr txBox="1"/>
          <p:nvPr/>
        </p:nvSpPr>
        <p:spPr>
          <a:xfrm>
            <a:off x="2917228" y="2364564"/>
            <a:ext cx="1900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Protocol</a:t>
            </a:r>
            <a:r>
              <a:rPr lang="ko-KR" altLang="en-US" sz="1600" b="1"/>
              <a:t> </a:t>
            </a:r>
            <a:r>
              <a:rPr lang="en-US" altLang="ko-KR" sz="1600" b="1"/>
              <a:t>suite</a:t>
            </a:r>
            <a:endParaRPr lang="ko-KR" altLang="en-US" sz="1600" b="1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0ACC78D-952B-4267-96BC-D629F19B9DED}"/>
              </a:ext>
            </a:extLst>
          </p:cNvPr>
          <p:cNvGrpSpPr/>
          <p:nvPr/>
        </p:nvGrpSpPr>
        <p:grpSpPr>
          <a:xfrm>
            <a:off x="502141" y="4487625"/>
            <a:ext cx="1219450" cy="745998"/>
            <a:chOff x="8321741" y="1733893"/>
            <a:chExt cx="3014609" cy="1349641"/>
          </a:xfrm>
        </p:grpSpPr>
        <p:sp>
          <p:nvSpPr>
            <p:cNvPr id="77" name="모서리가 둥근 직사각형 58">
              <a:extLst>
                <a:ext uri="{FF2B5EF4-FFF2-40B4-BE49-F238E27FC236}">
                  <a16:creationId xmlns:a16="http://schemas.microsoft.com/office/drawing/2014/main" id="{B3F83045-BA62-46D1-A97A-D01C92DFF4B2}"/>
                </a:ext>
              </a:extLst>
            </p:cNvPr>
            <p:cNvSpPr/>
            <p:nvPr/>
          </p:nvSpPr>
          <p:spPr>
            <a:xfrm>
              <a:off x="8321741" y="2235970"/>
              <a:ext cx="3012322" cy="847564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분실물 센싱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E9967BE-C20B-414F-8A90-3F212F6CA457}"/>
                </a:ext>
              </a:extLst>
            </p:cNvPr>
            <p:cNvGrpSpPr/>
            <p:nvPr/>
          </p:nvGrpSpPr>
          <p:grpSpPr>
            <a:xfrm>
              <a:off x="8321741" y="1733893"/>
              <a:ext cx="3014609" cy="687671"/>
              <a:chOff x="1155220" y="1980623"/>
              <a:chExt cx="3014609" cy="687671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2CD2960C-E443-4EAF-AC9C-ECAB0E3FB4F3}"/>
                  </a:ext>
                </a:extLst>
              </p:cNvPr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모서리가 둥근 직사각형 62">
                <a:extLst>
                  <a:ext uri="{FF2B5EF4-FFF2-40B4-BE49-F238E27FC236}">
                    <a16:creationId xmlns:a16="http://schemas.microsoft.com/office/drawing/2014/main" id="{DD8625CE-211E-49DF-B5CE-3BCCC1FD7C8A}"/>
                  </a:ext>
                </a:extLst>
              </p:cNvPr>
              <p:cNvSpPr/>
              <p:nvPr/>
            </p:nvSpPr>
            <p:spPr>
              <a:xfrm>
                <a:off x="1155220" y="1980623"/>
                <a:ext cx="3014609" cy="38929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50" b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아두이노 센서</a:t>
                </a:r>
                <a:endParaRPr lang="en-US" altLang="ko-KR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4CC71981-23AB-4CAE-89B8-EE12E4005A92}"/>
                  </a:ext>
                </a:extLst>
              </p:cNvPr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모서리가 둥근 직사각형 64">
                <a:extLst>
                  <a:ext uri="{FF2B5EF4-FFF2-40B4-BE49-F238E27FC236}">
                    <a16:creationId xmlns:a16="http://schemas.microsoft.com/office/drawing/2014/main" id="{0B860B8B-06BD-4201-A5E3-5E4E6E7EC592}"/>
                  </a:ext>
                </a:extLst>
              </p:cNvPr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72C6CE13-244D-4731-9DE5-F2C46ECF7B8A}"/>
                  </a:ext>
                </a:extLst>
              </p:cNvPr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481A34F-C87A-41A6-AF7C-D73829FB366D}"/>
                  </a:ext>
                </a:extLst>
              </p:cNvPr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모서리가 둥근 직사각형 67">
                <a:extLst>
                  <a:ext uri="{FF2B5EF4-FFF2-40B4-BE49-F238E27FC236}">
                    <a16:creationId xmlns:a16="http://schemas.microsoft.com/office/drawing/2014/main" id="{1124AFC2-9255-438A-AF29-DC455AECF7E6}"/>
                  </a:ext>
                </a:extLst>
              </p:cNvPr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6" name="화살표: 왼쪽/오른쪽 95">
            <a:extLst>
              <a:ext uri="{FF2B5EF4-FFF2-40B4-BE49-F238E27FC236}">
                <a16:creationId xmlns:a16="http://schemas.microsoft.com/office/drawing/2014/main" id="{60E879B0-25D8-473F-8317-8CF8AB7B6DF5}"/>
              </a:ext>
            </a:extLst>
          </p:cNvPr>
          <p:cNvSpPr/>
          <p:nvPr/>
        </p:nvSpPr>
        <p:spPr>
          <a:xfrm flipH="1">
            <a:off x="1834002" y="4799107"/>
            <a:ext cx="928026" cy="256072"/>
          </a:xfrm>
          <a:prstGeom prst="leftRightArrow">
            <a:avLst>
              <a:gd name="adj1" fmla="val 50000"/>
              <a:gd name="adj2" fmla="val 830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5D1EC1E-08F1-4619-935A-131222E87EB1}"/>
              </a:ext>
            </a:extLst>
          </p:cNvPr>
          <p:cNvCxnSpPr>
            <a:cxnSpLocks/>
          </p:cNvCxnSpPr>
          <p:nvPr/>
        </p:nvCxnSpPr>
        <p:spPr>
          <a:xfrm>
            <a:off x="5833712" y="3579512"/>
            <a:ext cx="0" cy="24421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52302C5D-20E1-4E54-A5E9-EA411CF5ACA3}"/>
              </a:ext>
            </a:extLst>
          </p:cNvPr>
          <p:cNvCxnSpPr>
            <a:cxnSpLocks/>
          </p:cNvCxnSpPr>
          <p:nvPr/>
        </p:nvCxnSpPr>
        <p:spPr>
          <a:xfrm>
            <a:off x="3605407" y="5686698"/>
            <a:ext cx="0" cy="3349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929BD04D-35E5-4A94-B50F-FFAEAB1488A7}"/>
              </a:ext>
            </a:extLst>
          </p:cNvPr>
          <p:cNvCxnSpPr>
            <a:cxnSpLocks/>
          </p:cNvCxnSpPr>
          <p:nvPr/>
        </p:nvCxnSpPr>
        <p:spPr>
          <a:xfrm flipH="1">
            <a:off x="1473185" y="6021643"/>
            <a:ext cx="43833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C6B16E-C26E-4A57-B1FE-E0426AE1251D}"/>
              </a:ext>
            </a:extLst>
          </p:cNvPr>
          <p:cNvGrpSpPr/>
          <p:nvPr/>
        </p:nvGrpSpPr>
        <p:grpSpPr>
          <a:xfrm>
            <a:off x="8244698" y="1412324"/>
            <a:ext cx="2941411" cy="2092630"/>
            <a:chOff x="7879448" y="1277377"/>
            <a:chExt cx="2941411" cy="209263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8A56B1-5CB6-4BA7-91CA-FEBA276C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13" b="97500" l="4372" r="98361">
                          <a14:foregroundMark x1="6557" y1="42188" x2="6557" y2="42188"/>
                          <a14:foregroundMark x1="4372" y1="70938" x2="4372" y2="70938"/>
                          <a14:foregroundMark x1="82514" y1="84688" x2="82514" y2="84688"/>
                          <a14:foregroundMark x1="94262" y1="92188" x2="94262" y2="92188"/>
                          <a14:foregroundMark x1="89891" y1="97500" x2="89891" y2="97500"/>
                          <a14:foregroundMark x1="98361" y1="88125" x2="98361" y2="88125"/>
                          <a14:foregroundMark x1="4372" y1="49375" x2="4372" y2="49375"/>
                          <a14:foregroundMark x1="42896" y1="8750" x2="42896" y2="8750"/>
                          <a14:foregroundMark x1="77322" y1="5313" x2="77322" y2="53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79448" y="1277377"/>
              <a:ext cx="2393446" cy="209263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E3D851A-A7E5-4345-96B6-1A1BC146C7D7}"/>
                </a:ext>
              </a:extLst>
            </p:cNvPr>
            <p:cNvSpPr txBox="1"/>
            <p:nvPr/>
          </p:nvSpPr>
          <p:spPr>
            <a:xfrm>
              <a:off x="8259410" y="2009151"/>
              <a:ext cx="1236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2~3 weeks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C3F701E-B7ED-4B82-9330-0C70916C9156}"/>
                </a:ext>
              </a:extLst>
            </p:cNvPr>
            <p:cNvSpPr txBox="1"/>
            <p:nvPr/>
          </p:nvSpPr>
          <p:spPr>
            <a:xfrm>
              <a:off x="9584292" y="1665909"/>
              <a:ext cx="12365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/>
                <a:t>24H</a:t>
              </a:r>
            </a:p>
            <a:p>
              <a:pPr algn="ctr"/>
              <a:r>
                <a:rPr lang="en-US" altLang="ko-KR" sz="1100" b="1"/>
                <a:t>Daily Scrum</a:t>
              </a:r>
            </a:p>
          </p:txBody>
        </p:sp>
      </p:grp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40D60FE7-DB5B-4022-B300-63A7C642B604}"/>
              </a:ext>
            </a:extLst>
          </p:cNvPr>
          <p:cNvSpPr/>
          <p:nvPr/>
        </p:nvSpPr>
        <p:spPr>
          <a:xfrm>
            <a:off x="9426002" y="4462941"/>
            <a:ext cx="428058" cy="974679"/>
          </a:xfrm>
          <a:prstGeom prst="downArrow">
            <a:avLst>
              <a:gd name="adj1" fmla="val 47469"/>
              <a:gd name="adj2" fmla="val 1059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0CF9F52-56F6-403E-B8CA-F4077F46B6D1}"/>
              </a:ext>
            </a:extLst>
          </p:cNvPr>
          <p:cNvCxnSpPr>
            <a:cxnSpLocks/>
          </p:cNvCxnSpPr>
          <p:nvPr/>
        </p:nvCxnSpPr>
        <p:spPr>
          <a:xfrm>
            <a:off x="7022424" y="1087162"/>
            <a:ext cx="0" cy="531076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25A7BE1-B816-4D72-A652-8497D2C41FBF}"/>
              </a:ext>
            </a:extLst>
          </p:cNvPr>
          <p:cNvSpPr txBox="1"/>
          <p:nvPr/>
        </p:nvSpPr>
        <p:spPr>
          <a:xfrm>
            <a:off x="6937228" y="3617425"/>
            <a:ext cx="540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기능을 묶어 하나의 </a:t>
            </a:r>
            <a:r>
              <a:rPr lang="en-US" altLang="ko-KR" sz="1600" b="1"/>
              <a:t>Sprint</a:t>
            </a:r>
            <a:r>
              <a:rPr lang="ko-KR" altLang="en-US" sz="1600" b="1"/>
              <a:t>로 구성</a:t>
            </a:r>
            <a:r>
              <a:rPr lang="en-US" altLang="ko-KR" sz="1600" b="1"/>
              <a:t> </a:t>
            </a:r>
          </a:p>
          <a:p>
            <a:pPr algn="ctr"/>
            <a:r>
              <a:rPr lang="ko-KR" altLang="en-US" sz="1600" b="1"/>
              <a:t>점진적 개발 계획</a:t>
            </a:r>
            <a:endParaRPr lang="en-US" altLang="ko-KR" sz="1600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9851A8-1257-49F5-93E8-E57DC1B52327}"/>
              </a:ext>
            </a:extLst>
          </p:cNvPr>
          <p:cNvSpPr txBox="1"/>
          <p:nvPr/>
        </p:nvSpPr>
        <p:spPr>
          <a:xfrm>
            <a:off x="6937228" y="5573337"/>
            <a:ext cx="5405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이러한 방식인 </a:t>
            </a:r>
            <a:r>
              <a:rPr lang="en-US" altLang="ko-KR" sz="1600" b="1">
                <a:solidFill>
                  <a:srgbClr val="FF0000"/>
                </a:solidFill>
              </a:rPr>
              <a:t>Scrum</a:t>
            </a:r>
            <a:r>
              <a:rPr lang="en-US" altLang="ko-KR" sz="1600" b="1"/>
              <a:t> </a:t>
            </a:r>
            <a:r>
              <a:rPr lang="ko-KR" altLang="en-US" sz="1600" b="1"/>
              <a:t>방식 채택</a:t>
            </a:r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410208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252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 User Story </a:t>
            </a:r>
            <a:r>
              <a:rPr lang="ko-KR" altLang="en-US" sz="1000" kern="0" dirty="0">
                <a:solidFill>
                  <a:prstClr val="white"/>
                </a:solidFill>
              </a:rPr>
              <a:t>송이버섯 한정식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캡스톤</a:t>
            </a:r>
            <a:r>
              <a:rPr lang="ko-KR" altLang="en-US" sz="1000" kern="0" dirty="0">
                <a:solidFill>
                  <a:prstClr val="white"/>
                </a:solidFill>
              </a:rPr>
              <a:t> 디자인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847C7-662A-45DE-BD58-93B1B532B21B}"/>
              </a:ext>
            </a:extLst>
          </p:cNvPr>
          <p:cNvGrpSpPr/>
          <p:nvPr/>
        </p:nvGrpSpPr>
        <p:grpSpPr>
          <a:xfrm>
            <a:off x="909661" y="1733892"/>
            <a:ext cx="3014610" cy="3974166"/>
            <a:chOff x="909661" y="1733892"/>
            <a:chExt cx="3014610" cy="397416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0966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0966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E6907F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사용자는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자신의 좌석을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예약할 수 있다</a:t>
              </a:r>
              <a:endParaRPr lang="en-US" altLang="ko-KR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909661" y="1733892"/>
              <a:ext cx="3014609" cy="2900576"/>
              <a:chOff x="1155220" y="1980622"/>
              <a:chExt cx="3014609" cy="2900576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UserStory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: DBMS</a:t>
                </a: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0C3D88-6FEA-455F-96F8-3ECA541A4126}"/>
              </a:ext>
            </a:extLst>
          </p:cNvPr>
          <p:cNvGrpSpPr/>
          <p:nvPr/>
        </p:nvGrpSpPr>
        <p:grpSpPr>
          <a:xfrm>
            <a:off x="4615701" y="1733892"/>
            <a:ext cx="3014610" cy="3974166"/>
            <a:chOff x="4615701" y="1733892"/>
            <a:chExt cx="3014610" cy="3974166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61570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1570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866867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좌석에 사용자가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놓고 간 물건이 있는지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알 수 있다</a:t>
              </a:r>
              <a:r>
                <a:rPr lang="en-US" altLang="ko-KR" sz="1400" dirty="0">
                  <a:solidFill>
                    <a:prstClr val="white"/>
                  </a:solidFill>
                </a:rPr>
                <a:t>.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615701" y="1733892"/>
              <a:ext cx="3014609" cy="2900576"/>
              <a:chOff x="1155220" y="1980622"/>
              <a:chExt cx="3014609" cy="290057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UserStory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: Lost Detection</a:t>
                </a: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1D73-4663-463F-9D51-17B07DA9FE93}"/>
              </a:ext>
            </a:extLst>
          </p:cNvPr>
          <p:cNvGrpSpPr/>
          <p:nvPr/>
        </p:nvGrpSpPr>
        <p:grpSpPr>
          <a:xfrm>
            <a:off x="8321741" y="1733892"/>
            <a:ext cx="3014610" cy="3974166"/>
            <a:chOff x="8321741" y="1733892"/>
            <a:chExt cx="3014610" cy="3974166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8321741" y="2235970"/>
              <a:ext cx="3012323" cy="2037230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321743" y="4423848"/>
              <a:ext cx="3014608" cy="1284210"/>
            </a:xfrm>
            <a:prstGeom prst="roundRect">
              <a:avLst>
                <a:gd name="adj" fmla="val 9744"/>
              </a:avLst>
            </a:prstGeom>
            <a:solidFill>
              <a:srgbClr val="FEDBB3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사용자는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놓고 간 물건에 대해서 </a:t>
              </a:r>
              <a:endParaRPr lang="en-US" altLang="ko-KR" sz="14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</a:rPr>
                <a:t>되찾을 수 있다</a:t>
              </a:r>
              <a:r>
                <a:rPr lang="en-US" altLang="ko-KR" sz="1400" dirty="0">
                  <a:solidFill>
                    <a:prstClr val="white"/>
                  </a:solidFill>
                </a:rPr>
                <a:t>.</a:t>
              </a: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8321741" y="1733892"/>
              <a:ext cx="3014609" cy="2900576"/>
              <a:chOff x="1155220" y="1980622"/>
              <a:chExt cx="3014609" cy="2900576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UserStory</a:t>
                </a:r>
                <a:r>
                  <a:rPr lang="en-US" altLang="ko-KR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: Found the Lost 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A653011-BA56-4475-B4D9-6877B901E5B0}"/>
              </a:ext>
            </a:extLst>
          </p:cNvPr>
          <p:cNvSpPr txBox="1"/>
          <p:nvPr/>
        </p:nvSpPr>
        <p:spPr>
          <a:xfrm>
            <a:off x="4126019" y="5801088"/>
            <a:ext cx="4474861" cy="67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핵심적인 </a:t>
            </a:r>
            <a:r>
              <a:rPr lang="en-US" altLang="ko-KR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User Story </a:t>
            </a:r>
            <a:r>
              <a:rPr lang="ko-KR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만을 선별하였습니다</a:t>
            </a:r>
            <a:endParaRPr lang="en-US" altLang="ko-KR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(</a:t>
            </a:r>
            <a:r>
              <a:rPr lang="ko-KR" altLang="en-US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더 많은 기능 </a:t>
            </a:r>
            <a:r>
              <a:rPr lang="ko-KR" altLang="en-US" sz="1050" b="1" kern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세부사항을을</a:t>
            </a:r>
            <a:r>
              <a:rPr lang="ko-KR" altLang="en-US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 </a:t>
            </a:r>
            <a:r>
              <a:rPr lang="en-US" altLang="ko-KR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Use Case Diagram</a:t>
            </a:r>
            <a:r>
              <a:rPr lang="ko-KR" altLang="en-US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에 </a:t>
            </a:r>
            <a:r>
              <a:rPr lang="ko-KR" altLang="en-US" sz="1050" b="1" kern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반영에정</a:t>
            </a:r>
            <a:r>
              <a:rPr lang="en-US" altLang="ko-KR" sz="105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)</a:t>
            </a:r>
            <a:endParaRPr lang="en-US" altLang="ko-KR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야놀자 야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5012C8-D9AE-433B-86FE-A60409797CEB}"/>
              </a:ext>
            </a:extLst>
          </p:cNvPr>
          <p:cNvGrpSpPr/>
          <p:nvPr/>
        </p:nvGrpSpPr>
        <p:grpSpPr>
          <a:xfrm>
            <a:off x="1239228" y="2963113"/>
            <a:ext cx="1046772" cy="1194275"/>
            <a:chOff x="2716409" y="2283557"/>
            <a:chExt cx="1357719" cy="1549040"/>
          </a:xfrm>
        </p:grpSpPr>
        <p:sp>
          <p:nvSpPr>
            <p:cNvPr id="82" name="순서도: 대체 처리 81">
              <a:extLst>
                <a:ext uri="{FF2B5EF4-FFF2-40B4-BE49-F238E27FC236}">
                  <a16:creationId xmlns:a16="http://schemas.microsoft.com/office/drawing/2014/main" id="{E91C2AC9-587C-4221-9E12-20C1F7A332D2}"/>
                </a:ext>
              </a:extLst>
            </p:cNvPr>
            <p:cNvSpPr/>
            <p:nvPr/>
          </p:nvSpPr>
          <p:spPr>
            <a:xfrm>
              <a:off x="2874108" y="2283557"/>
              <a:ext cx="843864" cy="1213520"/>
            </a:xfrm>
            <a:prstGeom prst="flowChartAlternate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3" name="순서도: 처리 82">
              <a:extLst>
                <a:ext uri="{FF2B5EF4-FFF2-40B4-BE49-F238E27FC236}">
                  <a16:creationId xmlns:a16="http://schemas.microsoft.com/office/drawing/2014/main" id="{EF121EBE-30AF-46D1-8F3A-8D4A70780B6B}"/>
                </a:ext>
              </a:extLst>
            </p:cNvPr>
            <p:cNvSpPr/>
            <p:nvPr/>
          </p:nvSpPr>
          <p:spPr>
            <a:xfrm>
              <a:off x="2933402" y="2395351"/>
              <a:ext cx="720675" cy="986353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0C0AE3-4207-4956-BF19-FC2F3DC2F335}"/>
                </a:ext>
              </a:extLst>
            </p:cNvPr>
            <p:cNvSpPr txBox="1"/>
            <p:nvPr/>
          </p:nvSpPr>
          <p:spPr>
            <a:xfrm>
              <a:off x="2716409" y="3473314"/>
              <a:ext cx="1357719" cy="35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Application</a:t>
              </a:r>
              <a:endParaRPr lang="ko-KR" altLang="en-US" sz="1200" b="1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0D9C783-1B99-4052-B17D-32CD751621EB}"/>
                </a:ext>
              </a:extLst>
            </p:cNvPr>
            <p:cNvSpPr txBox="1"/>
            <p:nvPr/>
          </p:nvSpPr>
          <p:spPr>
            <a:xfrm>
              <a:off x="2845055" y="2782181"/>
              <a:ext cx="1027876" cy="439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- </a:t>
              </a:r>
              <a:r>
                <a:rPr lang="ko-KR" altLang="en-US" sz="800" dirty="0"/>
                <a:t>좌석 예약</a:t>
              </a:r>
              <a:endParaRPr lang="en-US" altLang="ko-KR" sz="800" dirty="0"/>
            </a:p>
            <a:p>
              <a:r>
                <a:rPr lang="en-US" altLang="ko-KR" sz="800" dirty="0"/>
                <a:t>   </a:t>
              </a:r>
              <a:endParaRPr lang="en-US" altLang="ko-KR" sz="200" dirty="0"/>
            </a:p>
          </p:txBody>
        </p:sp>
      </p:grp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EACA8195-FF4F-4DB1-A7BF-8A939E4856EB}"/>
              </a:ext>
            </a:extLst>
          </p:cNvPr>
          <p:cNvSpPr/>
          <p:nvPr/>
        </p:nvSpPr>
        <p:spPr>
          <a:xfrm>
            <a:off x="2250349" y="2464342"/>
            <a:ext cx="1486324" cy="997542"/>
          </a:xfrm>
          <a:prstGeom prst="wedgeEllipseCallout">
            <a:avLst>
              <a:gd name="adj1" fmla="val -58002"/>
              <a:gd name="adj2" fmla="val 48496"/>
            </a:avLst>
          </a:prstGeom>
          <a:blipFill dpi="0" rotWithShape="1">
            <a:blip r:embed="rId2"/>
            <a:srcRect/>
            <a:stretch>
              <a:fillRect l="1000" t="6000" r="1000" b="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Picture 2" descr="포레포레 히가시나카노 영화관 / 도쿄 관광 공식 사이트GO TOKYO">
            <a:extLst>
              <a:ext uri="{FF2B5EF4-FFF2-40B4-BE49-F238E27FC236}">
                <a16:creationId xmlns:a16="http://schemas.microsoft.com/office/drawing/2014/main" id="{1280CA6B-4E65-43AB-907E-0245DDB2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9" t="23907" r="19824"/>
          <a:stretch/>
        </p:blipFill>
        <p:spPr bwMode="auto">
          <a:xfrm>
            <a:off x="4749358" y="2570511"/>
            <a:ext cx="1783751" cy="14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서울극장">
            <a:extLst>
              <a:ext uri="{FF2B5EF4-FFF2-40B4-BE49-F238E27FC236}">
                <a16:creationId xmlns:a16="http://schemas.microsoft.com/office/drawing/2014/main" id="{A4AB8719-2781-4E66-9DF2-6132B065A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77" y="2707768"/>
            <a:ext cx="1152774" cy="54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7449D9-4D0E-4FDB-9E3C-2B8C9BE536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" t="15352" b="20603"/>
          <a:stretch/>
        </p:blipFill>
        <p:spPr>
          <a:xfrm>
            <a:off x="6573164" y="2895872"/>
            <a:ext cx="1026285" cy="466170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F235E5B-389F-48DD-82DF-6C97E05D22A0}"/>
              </a:ext>
            </a:extLst>
          </p:cNvPr>
          <p:cNvSpPr/>
          <p:nvPr/>
        </p:nvSpPr>
        <p:spPr>
          <a:xfrm>
            <a:off x="6514059" y="2769202"/>
            <a:ext cx="1094915" cy="692682"/>
          </a:xfrm>
          <a:prstGeom prst="wedgeEllipseCallout">
            <a:avLst>
              <a:gd name="adj1" fmla="val -69583"/>
              <a:gd name="adj2" fmla="val 735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6C5E76-2EB0-4666-9B43-EBB6BC52D7B4}"/>
              </a:ext>
            </a:extLst>
          </p:cNvPr>
          <p:cNvSpPr/>
          <p:nvPr/>
        </p:nvSpPr>
        <p:spPr>
          <a:xfrm>
            <a:off x="5788819" y="3719513"/>
            <a:ext cx="278606" cy="145256"/>
          </a:xfrm>
          <a:custGeom>
            <a:avLst/>
            <a:gdLst>
              <a:gd name="connsiteX0" fmla="*/ 0 w 278606"/>
              <a:gd name="connsiteY0" fmla="*/ 145256 h 145256"/>
              <a:gd name="connsiteX1" fmla="*/ 33337 w 278606"/>
              <a:gd name="connsiteY1" fmla="*/ 11906 h 145256"/>
              <a:gd name="connsiteX2" fmla="*/ 47625 w 278606"/>
              <a:gd name="connsiteY2" fmla="*/ 7143 h 145256"/>
              <a:gd name="connsiteX3" fmla="*/ 57150 w 278606"/>
              <a:gd name="connsiteY3" fmla="*/ 2381 h 145256"/>
              <a:gd name="connsiteX4" fmla="*/ 64294 w 278606"/>
              <a:gd name="connsiteY4" fmla="*/ 0 h 145256"/>
              <a:gd name="connsiteX5" fmla="*/ 147637 w 278606"/>
              <a:gd name="connsiteY5" fmla="*/ 2381 h 145256"/>
              <a:gd name="connsiteX6" fmla="*/ 159544 w 278606"/>
              <a:gd name="connsiteY6" fmla="*/ 4762 h 145256"/>
              <a:gd name="connsiteX7" fmla="*/ 192881 w 278606"/>
              <a:gd name="connsiteY7" fmla="*/ 7143 h 145256"/>
              <a:gd name="connsiteX8" fmla="*/ 216694 w 278606"/>
              <a:gd name="connsiteY8" fmla="*/ 9525 h 145256"/>
              <a:gd name="connsiteX9" fmla="*/ 242887 w 278606"/>
              <a:gd name="connsiteY9" fmla="*/ 16668 h 145256"/>
              <a:gd name="connsiteX10" fmla="*/ 250031 w 278606"/>
              <a:gd name="connsiteY10" fmla="*/ 21431 h 145256"/>
              <a:gd name="connsiteX11" fmla="*/ 252412 w 278606"/>
              <a:gd name="connsiteY11" fmla="*/ 28575 h 145256"/>
              <a:gd name="connsiteX12" fmla="*/ 257175 w 278606"/>
              <a:gd name="connsiteY12" fmla="*/ 35718 h 145256"/>
              <a:gd name="connsiteX13" fmla="*/ 261937 w 278606"/>
              <a:gd name="connsiteY13" fmla="*/ 57150 h 145256"/>
              <a:gd name="connsiteX14" fmla="*/ 264319 w 278606"/>
              <a:gd name="connsiteY14" fmla="*/ 64293 h 145256"/>
              <a:gd name="connsiteX15" fmla="*/ 269081 w 278606"/>
              <a:gd name="connsiteY15" fmla="*/ 71437 h 145256"/>
              <a:gd name="connsiteX16" fmla="*/ 273844 w 278606"/>
              <a:gd name="connsiteY16" fmla="*/ 85725 h 145256"/>
              <a:gd name="connsiteX17" fmla="*/ 276225 w 278606"/>
              <a:gd name="connsiteY17" fmla="*/ 92868 h 145256"/>
              <a:gd name="connsiteX18" fmla="*/ 278606 w 278606"/>
              <a:gd name="connsiteY18" fmla="*/ 121443 h 145256"/>
              <a:gd name="connsiteX19" fmla="*/ 276225 w 278606"/>
              <a:gd name="connsiteY19" fmla="*/ 130968 h 14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606" h="145256">
                <a:moveTo>
                  <a:pt x="0" y="145256"/>
                </a:moveTo>
                <a:cubicBezTo>
                  <a:pt x="11112" y="100806"/>
                  <a:pt x="18401" y="55221"/>
                  <a:pt x="33337" y="11906"/>
                </a:cubicBezTo>
                <a:cubicBezTo>
                  <a:pt x="34974" y="7160"/>
                  <a:pt x="43135" y="9388"/>
                  <a:pt x="47625" y="7143"/>
                </a:cubicBezTo>
                <a:cubicBezTo>
                  <a:pt x="50800" y="5556"/>
                  <a:pt x="53887" y="3779"/>
                  <a:pt x="57150" y="2381"/>
                </a:cubicBezTo>
                <a:cubicBezTo>
                  <a:pt x="59457" y="1392"/>
                  <a:pt x="61913" y="794"/>
                  <a:pt x="64294" y="0"/>
                </a:cubicBezTo>
                <a:cubicBezTo>
                  <a:pt x="92075" y="794"/>
                  <a:pt x="119879" y="993"/>
                  <a:pt x="147637" y="2381"/>
                </a:cubicBezTo>
                <a:cubicBezTo>
                  <a:pt x="151680" y="2583"/>
                  <a:pt x="155519" y="4338"/>
                  <a:pt x="159544" y="4762"/>
                </a:cubicBezTo>
                <a:cubicBezTo>
                  <a:pt x="170623" y="5928"/>
                  <a:pt x="181779" y="6218"/>
                  <a:pt x="192881" y="7143"/>
                </a:cubicBezTo>
                <a:cubicBezTo>
                  <a:pt x="200831" y="7806"/>
                  <a:pt x="208756" y="8731"/>
                  <a:pt x="216694" y="9525"/>
                </a:cubicBezTo>
                <a:cubicBezTo>
                  <a:pt x="234821" y="15567"/>
                  <a:pt x="226059" y="13303"/>
                  <a:pt x="242887" y="16668"/>
                </a:cubicBezTo>
                <a:cubicBezTo>
                  <a:pt x="245268" y="18256"/>
                  <a:pt x="248243" y="19196"/>
                  <a:pt x="250031" y="21431"/>
                </a:cubicBezTo>
                <a:cubicBezTo>
                  <a:pt x="251599" y="23391"/>
                  <a:pt x="251289" y="26330"/>
                  <a:pt x="252412" y="28575"/>
                </a:cubicBezTo>
                <a:cubicBezTo>
                  <a:pt x="253692" y="31135"/>
                  <a:pt x="255587" y="33337"/>
                  <a:pt x="257175" y="35718"/>
                </a:cubicBezTo>
                <a:cubicBezTo>
                  <a:pt x="258810" y="43895"/>
                  <a:pt x="259696" y="49309"/>
                  <a:pt x="261937" y="57150"/>
                </a:cubicBezTo>
                <a:cubicBezTo>
                  <a:pt x="262627" y="59563"/>
                  <a:pt x="263196" y="62048"/>
                  <a:pt x="264319" y="64293"/>
                </a:cubicBezTo>
                <a:cubicBezTo>
                  <a:pt x="265599" y="66853"/>
                  <a:pt x="267919" y="68822"/>
                  <a:pt x="269081" y="71437"/>
                </a:cubicBezTo>
                <a:cubicBezTo>
                  <a:pt x="271120" y="76025"/>
                  <a:pt x="272256" y="80962"/>
                  <a:pt x="273844" y="85725"/>
                </a:cubicBezTo>
                <a:lnTo>
                  <a:pt x="276225" y="92868"/>
                </a:lnTo>
                <a:cubicBezTo>
                  <a:pt x="277019" y="102393"/>
                  <a:pt x="278606" y="111885"/>
                  <a:pt x="278606" y="121443"/>
                </a:cubicBezTo>
                <a:cubicBezTo>
                  <a:pt x="278606" y="124716"/>
                  <a:pt x="276225" y="130968"/>
                  <a:pt x="276225" y="130968"/>
                </a:cubicBezTo>
              </a:path>
            </a:pathLst>
          </a:cu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소비자신뢰대상 보건복지부 장관상] CJ, CGV로 글로벌 문화공간 만든다 - 아시아투데이">
            <a:extLst>
              <a:ext uri="{FF2B5EF4-FFF2-40B4-BE49-F238E27FC236}">
                <a16:creationId xmlns:a16="http://schemas.microsoft.com/office/drawing/2014/main" id="{C0CBE903-BB09-40B0-86A3-18AB2647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89" y="2492769"/>
            <a:ext cx="2256483" cy="150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66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43079" y="307349"/>
            <a:ext cx="11942054" cy="5008816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Task Board </a:t>
            </a:r>
            <a:r>
              <a:rPr lang="ko-KR" altLang="en-US" sz="1000" kern="0" dirty="0">
                <a:solidFill>
                  <a:prstClr val="white"/>
                </a:solidFill>
              </a:rPr>
              <a:t>송이버섯 한정식 </a:t>
            </a:r>
            <a:r>
              <a:rPr lang="ko-KR" altLang="en-US" sz="1000" kern="0" dirty="0" err="1">
                <a:solidFill>
                  <a:prstClr val="white"/>
                </a:solidFill>
              </a:rPr>
              <a:t>캡스톤</a:t>
            </a:r>
            <a:r>
              <a:rPr lang="ko-KR" altLang="en-US" sz="1000" kern="0" dirty="0">
                <a:solidFill>
                  <a:prstClr val="white"/>
                </a:solidFill>
              </a:rPr>
              <a:t> 디자인 </a:t>
            </a:r>
            <a:r>
              <a:rPr lang="en-US" altLang="ko-KR" sz="1000" kern="0" dirty="0">
                <a:solidFill>
                  <a:prstClr val="white"/>
                </a:solidFill>
              </a:rPr>
              <a:t>1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대각선 방향의 모서리가 둥근 사각형 22"/>
          <p:cNvSpPr/>
          <p:nvPr/>
        </p:nvSpPr>
        <p:spPr>
          <a:xfrm>
            <a:off x="2162473" y="1711361"/>
            <a:ext cx="1070395" cy="1032317"/>
          </a:xfrm>
          <a:prstGeom prst="round2DiagRect">
            <a:avLst>
              <a:gd name="adj1" fmla="val 31957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사용자의 </a:t>
            </a:r>
            <a:r>
              <a:rPr lang="en-US" altLang="ko-KR" sz="1000" dirty="0">
                <a:solidFill>
                  <a:schemeClr val="tx1"/>
                </a:solidFill>
              </a:rPr>
              <a:t>Mobile App</a:t>
            </a:r>
            <a:r>
              <a:rPr lang="ko-KR" altLang="en-US" sz="1000" dirty="0">
                <a:solidFill>
                  <a:schemeClr val="tx1"/>
                </a:solidFill>
              </a:rPr>
              <a:t>에서 좌석을 예약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삭제 한다</a:t>
            </a: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2138960" y="2990734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en-US" altLang="ko-KR" sz="1000" dirty="0">
                <a:solidFill>
                  <a:schemeClr val="tx1"/>
                </a:solidFill>
              </a:rPr>
              <a:t>App 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r>
              <a:rPr lang="en-US" altLang="ko-KR" sz="1000" dirty="0">
                <a:solidFill>
                  <a:schemeClr val="tx1"/>
                </a:solidFill>
              </a:rPr>
              <a:t> TCP/IP</a:t>
            </a:r>
            <a:r>
              <a:rPr lang="ko-KR" altLang="en-US" sz="1000" dirty="0">
                <a:solidFill>
                  <a:schemeClr val="tx1"/>
                </a:solidFill>
              </a:rPr>
              <a:t>에 기반해 접속한다</a:t>
            </a: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6180760" y="1726059"/>
            <a:ext cx="1337661" cy="1290075"/>
          </a:xfrm>
          <a:prstGeom prst="round2DiagRect">
            <a:avLst>
              <a:gd name="adj1" fmla="val 27602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예약 관리를 위한 데이터 베이스 서버를 구축한다</a:t>
            </a:r>
          </a:p>
        </p:txBody>
      </p:sp>
      <p:sp>
        <p:nvSpPr>
          <p:cNvPr id="26" name="대각선 방향의 모서리가 둥근 사각형 25"/>
          <p:cNvSpPr/>
          <p:nvPr/>
        </p:nvSpPr>
        <p:spPr>
          <a:xfrm>
            <a:off x="6199443" y="3244747"/>
            <a:ext cx="1320751" cy="1264879"/>
          </a:xfrm>
          <a:prstGeom prst="round2DiagRect">
            <a:avLst>
              <a:gd name="adj1" fmla="val 27602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사용자의 </a:t>
            </a:r>
            <a:r>
              <a:rPr lang="en-US" altLang="ko-KR" sz="1200" b="1" dirty="0">
                <a:solidFill>
                  <a:schemeClr val="tx1"/>
                </a:solidFill>
              </a:rPr>
              <a:t>Mobile App</a:t>
            </a:r>
            <a:r>
              <a:rPr lang="ko-KR" altLang="en-US" sz="1200" b="1" dirty="0">
                <a:solidFill>
                  <a:schemeClr val="tx1"/>
                </a:solidFill>
              </a:rPr>
              <a:t>에서 좌석을 예약을 위한 </a:t>
            </a:r>
            <a:r>
              <a:rPr lang="en-US" altLang="ko-KR" sz="1200" b="1" dirty="0">
                <a:solidFill>
                  <a:schemeClr val="tx1"/>
                </a:solidFill>
              </a:rPr>
              <a:t>App</a:t>
            </a:r>
            <a:r>
              <a:rPr lang="ko-KR" altLang="en-US" sz="1200" b="1" dirty="0">
                <a:solidFill>
                  <a:schemeClr val="tx1"/>
                </a:solidFill>
              </a:rPr>
              <a:t>을 구성한다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90592" y="1600128"/>
            <a:ext cx="642275" cy="21286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77811" y="2913371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843934" y="1582807"/>
            <a:ext cx="688065" cy="228044"/>
          </a:xfrm>
          <a:prstGeom prst="roundRect">
            <a:avLst>
              <a:gd name="adj" fmla="val 50000"/>
            </a:avLst>
          </a:prstGeom>
          <a:solidFill>
            <a:srgbClr val="44968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879263" y="3108683"/>
            <a:ext cx="692899" cy="228044"/>
          </a:xfrm>
          <a:prstGeom prst="roundRect">
            <a:avLst>
              <a:gd name="adj" fmla="val 50000"/>
            </a:avLst>
          </a:prstGeom>
          <a:solidFill>
            <a:srgbClr val="44968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5639" y="5637481"/>
            <a:ext cx="3964807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Mobile Application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OS: Android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IDE 	 :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Ecilpse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(Java)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3130" y="5643696"/>
            <a:ext cx="3511429" cy="1191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Database : “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MatsutakeDB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OS: Linux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 : SQLite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성능에 대한 비기능적 요구사항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SQL-On-Hadoop)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4E00E510-4EBB-4718-831C-24E69033E4A7}"/>
              </a:ext>
            </a:extLst>
          </p:cNvPr>
          <p:cNvSpPr/>
          <p:nvPr/>
        </p:nvSpPr>
        <p:spPr>
          <a:xfrm>
            <a:off x="318982" y="1080592"/>
            <a:ext cx="1810234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Stories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7F1D86AB-B128-49FF-866C-13D94D52BC09}"/>
              </a:ext>
            </a:extLst>
          </p:cNvPr>
          <p:cNvSpPr/>
          <p:nvPr/>
        </p:nvSpPr>
        <p:spPr>
          <a:xfrm>
            <a:off x="2134442" y="1078425"/>
            <a:ext cx="3511429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To Do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F5652F08-8F1E-4B50-95A9-01B0A68D2165}"/>
              </a:ext>
            </a:extLst>
          </p:cNvPr>
          <p:cNvSpPr/>
          <p:nvPr/>
        </p:nvSpPr>
        <p:spPr>
          <a:xfrm>
            <a:off x="5654388" y="1078142"/>
            <a:ext cx="2279937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In Progress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27779C0D-AA77-4CA1-96C1-3105D99FCBB6}"/>
              </a:ext>
            </a:extLst>
          </p:cNvPr>
          <p:cNvSpPr/>
          <p:nvPr/>
        </p:nvSpPr>
        <p:spPr>
          <a:xfrm>
            <a:off x="7934325" y="1076409"/>
            <a:ext cx="2279937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Testing</a:t>
            </a:r>
          </a:p>
        </p:txBody>
      </p:sp>
      <p:sp>
        <p:nvSpPr>
          <p:cNvPr id="36" name="Rectangle 131">
            <a:extLst>
              <a:ext uri="{FF2B5EF4-FFF2-40B4-BE49-F238E27FC236}">
                <a16:creationId xmlns:a16="http://schemas.microsoft.com/office/drawing/2014/main" id="{51C9864F-62F9-4F6B-A1E0-27EE266626D8}"/>
              </a:ext>
            </a:extLst>
          </p:cNvPr>
          <p:cNvSpPr/>
          <p:nvPr/>
        </p:nvSpPr>
        <p:spPr>
          <a:xfrm>
            <a:off x="10214262" y="1076409"/>
            <a:ext cx="1299431" cy="4190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white">
                      <a:alpha val="40000"/>
                    </a:prstClr>
                  </a:outerShdw>
                </a:effectLst>
              </a:rPr>
              <a:t>Done</a:t>
            </a:r>
          </a:p>
        </p:txBody>
      </p:sp>
      <p:sp>
        <p:nvSpPr>
          <p:cNvPr id="60" name="대각선 방향의 모서리가 둥근 사각형 23">
            <a:extLst>
              <a:ext uri="{FF2B5EF4-FFF2-40B4-BE49-F238E27FC236}">
                <a16:creationId xmlns:a16="http://schemas.microsoft.com/office/drawing/2014/main" id="{669FBCA4-6B92-4791-A5FF-96DFB48B6D5C}"/>
              </a:ext>
            </a:extLst>
          </p:cNvPr>
          <p:cNvSpPr/>
          <p:nvPr/>
        </p:nvSpPr>
        <p:spPr>
          <a:xfrm>
            <a:off x="3430051" y="1666777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데이터베이스는 모든 좌석의 예약정보를 가지고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27">
            <a:extLst>
              <a:ext uri="{FF2B5EF4-FFF2-40B4-BE49-F238E27FC236}">
                <a16:creationId xmlns:a16="http://schemas.microsoft.com/office/drawing/2014/main" id="{B36BF739-D940-436E-A700-17CF2E87DD31}"/>
              </a:ext>
            </a:extLst>
          </p:cNvPr>
          <p:cNvSpPr/>
          <p:nvPr/>
        </p:nvSpPr>
        <p:spPr>
          <a:xfrm>
            <a:off x="3868902" y="1589414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3" name="대각선 방향의 모서리가 둥근 사각형 22">
            <a:extLst>
              <a:ext uri="{FF2B5EF4-FFF2-40B4-BE49-F238E27FC236}">
                <a16:creationId xmlns:a16="http://schemas.microsoft.com/office/drawing/2014/main" id="{D09EC26F-5E0A-46E7-BBC9-333D233D3945}"/>
              </a:ext>
            </a:extLst>
          </p:cNvPr>
          <p:cNvSpPr/>
          <p:nvPr/>
        </p:nvSpPr>
        <p:spPr>
          <a:xfrm>
            <a:off x="4736853" y="1666777"/>
            <a:ext cx="1021265" cy="1032317"/>
          </a:xfrm>
          <a:prstGeom prst="round2DiagRect">
            <a:avLst>
              <a:gd name="adj1" fmla="val 31957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리눅스환경에서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</a:rPr>
              <a:t>TCP/IP</a:t>
            </a:r>
            <a:r>
              <a:rPr lang="ko-KR" altLang="en-US" sz="1000" dirty="0">
                <a:solidFill>
                  <a:schemeClr val="tx1"/>
                </a:solidFill>
              </a:rPr>
              <a:t>에 기반해 접속한다</a:t>
            </a:r>
          </a:p>
        </p:txBody>
      </p:sp>
      <p:sp>
        <p:nvSpPr>
          <p:cNvPr id="64" name="대각선 방향의 모서리가 둥근 사각형 23">
            <a:extLst>
              <a:ext uri="{FF2B5EF4-FFF2-40B4-BE49-F238E27FC236}">
                <a16:creationId xmlns:a16="http://schemas.microsoft.com/office/drawing/2014/main" id="{F5F177B6-9A0A-4038-85DD-1584B3BABB68}"/>
              </a:ext>
            </a:extLst>
          </p:cNvPr>
          <p:cNvSpPr/>
          <p:nvPr/>
        </p:nvSpPr>
        <p:spPr>
          <a:xfrm>
            <a:off x="4699720" y="2933816"/>
            <a:ext cx="1034886" cy="1065941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리눅스 환경에서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 좌석정보를 조회한다</a:t>
            </a:r>
          </a:p>
        </p:txBody>
      </p:sp>
      <p:sp>
        <p:nvSpPr>
          <p:cNvPr id="65" name="모서리가 둥근 직사각형 26">
            <a:extLst>
              <a:ext uri="{FF2B5EF4-FFF2-40B4-BE49-F238E27FC236}">
                <a16:creationId xmlns:a16="http://schemas.microsoft.com/office/drawing/2014/main" id="{9DDA8F75-7DBC-4761-B493-42D85F0E0BEE}"/>
              </a:ext>
            </a:extLst>
          </p:cNvPr>
          <p:cNvSpPr/>
          <p:nvPr/>
        </p:nvSpPr>
        <p:spPr>
          <a:xfrm>
            <a:off x="5106512" y="1583422"/>
            <a:ext cx="642275" cy="21286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6" name="모서리가 둥근 직사각형 27">
            <a:extLst>
              <a:ext uri="{FF2B5EF4-FFF2-40B4-BE49-F238E27FC236}">
                <a16:creationId xmlns:a16="http://schemas.microsoft.com/office/drawing/2014/main" id="{53A2271B-8912-49A6-A04E-4246D3E173F0}"/>
              </a:ext>
            </a:extLst>
          </p:cNvPr>
          <p:cNvSpPr/>
          <p:nvPr/>
        </p:nvSpPr>
        <p:spPr>
          <a:xfrm>
            <a:off x="5103062" y="2856453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9" name="대각선 방향의 모서리가 둥근 사각형 23">
            <a:extLst>
              <a:ext uri="{FF2B5EF4-FFF2-40B4-BE49-F238E27FC236}">
                <a16:creationId xmlns:a16="http://schemas.microsoft.com/office/drawing/2014/main" id="{BE87D786-B01C-464F-A32A-CF7EEDFF563E}"/>
              </a:ext>
            </a:extLst>
          </p:cNvPr>
          <p:cNvSpPr/>
          <p:nvPr/>
        </p:nvSpPr>
        <p:spPr>
          <a:xfrm>
            <a:off x="3408673" y="2967440"/>
            <a:ext cx="111528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고객의 데이터를 담을 테이블을 </a:t>
            </a:r>
            <a:r>
              <a:rPr lang="en-US" altLang="ko-KR" sz="1000" dirty="0">
                <a:solidFill>
                  <a:schemeClr val="tx1"/>
                </a:solidFill>
              </a:rPr>
              <a:t>E-R </a:t>
            </a:r>
            <a:r>
              <a:rPr lang="ko-KR" altLang="en-US" sz="1000" dirty="0">
                <a:solidFill>
                  <a:schemeClr val="tx1"/>
                </a:solidFill>
              </a:rPr>
              <a:t>다이어그램으로 보인다</a:t>
            </a:r>
          </a:p>
        </p:txBody>
      </p:sp>
      <p:sp>
        <p:nvSpPr>
          <p:cNvPr id="70" name="모서리가 둥근 직사각형 27">
            <a:extLst>
              <a:ext uri="{FF2B5EF4-FFF2-40B4-BE49-F238E27FC236}">
                <a16:creationId xmlns:a16="http://schemas.microsoft.com/office/drawing/2014/main" id="{BED6554D-9EAF-417A-BC5F-362891FAA5FE}"/>
              </a:ext>
            </a:extLst>
          </p:cNvPr>
          <p:cNvSpPr/>
          <p:nvPr/>
        </p:nvSpPr>
        <p:spPr>
          <a:xfrm>
            <a:off x="3893244" y="2890077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1" name="대각선 방향의 모서리가 둥근 사각형 23">
            <a:extLst>
              <a:ext uri="{FF2B5EF4-FFF2-40B4-BE49-F238E27FC236}">
                <a16:creationId xmlns:a16="http://schemas.microsoft.com/office/drawing/2014/main" id="{FFB39DF9-51DB-412E-B64D-459AD4A62E5F}"/>
              </a:ext>
            </a:extLst>
          </p:cNvPr>
          <p:cNvSpPr/>
          <p:nvPr/>
        </p:nvSpPr>
        <p:spPr>
          <a:xfrm>
            <a:off x="2138960" y="4203803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en-US" altLang="ko-KR" sz="1000" dirty="0">
                <a:solidFill>
                  <a:schemeClr val="tx1"/>
                </a:solidFill>
              </a:rPr>
              <a:t>App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r>
              <a:rPr lang="ko-KR" altLang="en-US" sz="1000" dirty="0">
                <a:solidFill>
                  <a:schemeClr val="tx1"/>
                </a:solidFill>
              </a:rPr>
              <a:t>에 사용자 데이터를 조회할 수 있다</a:t>
            </a:r>
          </a:p>
        </p:txBody>
      </p:sp>
      <p:sp>
        <p:nvSpPr>
          <p:cNvPr id="72" name="모서리가 둥근 직사각형 27">
            <a:extLst>
              <a:ext uri="{FF2B5EF4-FFF2-40B4-BE49-F238E27FC236}">
                <a16:creationId xmlns:a16="http://schemas.microsoft.com/office/drawing/2014/main" id="{B3A00127-225B-4497-9767-5B7C060B85B8}"/>
              </a:ext>
            </a:extLst>
          </p:cNvPr>
          <p:cNvSpPr/>
          <p:nvPr/>
        </p:nvSpPr>
        <p:spPr>
          <a:xfrm>
            <a:off x="2577811" y="4126440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2DDFF1-5E50-4F12-AA1D-CCE5FC5636A6}"/>
              </a:ext>
            </a:extLst>
          </p:cNvPr>
          <p:cNvSpPr/>
          <p:nvPr/>
        </p:nvSpPr>
        <p:spPr>
          <a:xfrm>
            <a:off x="9201329" y="5641629"/>
            <a:ext cx="2279938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Protocol Suite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: TCP/IP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Message	: Go (or Java)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CBA278B-17B0-41B3-878A-EFA7FE0448B2}"/>
              </a:ext>
            </a:extLst>
          </p:cNvPr>
          <p:cNvSpPr/>
          <p:nvPr/>
        </p:nvSpPr>
        <p:spPr>
          <a:xfrm>
            <a:off x="6419280" y="5651829"/>
            <a:ext cx="3964807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Linux Server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구동환경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	: Ubuntu 18.04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개발언어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	: Java (or Python)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9" name="대각선 방향의 모서리가 둥근 사각형 23">
            <a:extLst>
              <a:ext uri="{FF2B5EF4-FFF2-40B4-BE49-F238E27FC236}">
                <a16:creationId xmlns:a16="http://schemas.microsoft.com/office/drawing/2014/main" id="{9542404F-A8E9-428F-97B2-BF0487ED3940}"/>
              </a:ext>
            </a:extLst>
          </p:cNvPr>
          <p:cNvSpPr/>
          <p:nvPr/>
        </p:nvSpPr>
        <p:spPr>
          <a:xfrm>
            <a:off x="3392834" y="4187339"/>
            <a:ext cx="1070395" cy="1032317"/>
          </a:xfrm>
          <a:prstGeom prst="round2DiagRect">
            <a:avLst>
              <a:gd name="adj1" fmla="val 30713"/>
              <a:gd name="adj2" fmla="val 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데이터베이스에 고객의 </a:t>
            </a:r>
            <a:r>
              <a:rPr lang="en-US" altLang="ko-KR" sz="1000" dirty="0">
                <a:solidFill>
                  <a:schemeClr val="tx1"/>
                </a:solidFill>
              </a:rPr>
              <a:t>App</a:t>
            </a:r>
            <a:r>
              <a:rPr lang="ko-KR" altLang="en-US" sz="1000" dirty="0">
                <a:solidFill>
                  <a:schemeClr val="tx1"/>
                </a:solidFill>
              </a:rPr>
              <a:t>과 한 개의 분실물 감지 서버가 접근한다</a:t>
            </a:r>
          </a:p>
        </p:txBody>
      </p:sp>
      <p:sp>
        <p:nvSpPr>
          <p:cNvPr id="80" name="모서리가 둥근 직사각형 27">
            <a:extLst>
              <a:ext uri="{FF2B5EF4-FFF2-40B4-BE49-F238E27FC236}">
                <a16:creationId xmlns:a16="http://schemas.microsoft.com/office/drawing/2014/main" id="{6184ABA2-73FD-43F9-91F4-3FB5A94C15AF}"/>
              </a:ext>
            </a:extLst>
          </p:cNvPr>
          <p:cNvSpPr/>
          <p:nvPr/>
        </p:nvSpPr>
        <p:spPr>
          <a:xfrm>
            <a:off x="3831685" y="4109976"/>
            <a:ext cx="655056" cy="21710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TASK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7BB35-9A5E-4AFB-BF5E-D9F66222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" y="2278504"/>
            <a:ext cx="1771782" cy="232103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EED3E8-150D-4684-B6C5-2A7D54870DB2}"/>
              </a:ext>
            </a:extLst>
          </p:cNvPr>
          <p:cNvSpPr/>
          <p:nvPr/>
        </p:nvSpPr>
        <p:spPr>
          <a:xfrm>
            <a:off x="117679" y="5331490"/>
            <a:ext cx="39648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수행 구성 및 환경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9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6706" y="244446"/>
            <a:ext cx="11734799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000" b="1" kern="0" dirty="0">
                <a:solidFill>
                  <a:prstClr val="white"/>
                </a:solidFill>
              </a:rPr>
              <a:t>전체 프로젝트 개발 일정 및 역할분담</a:t>
            </a: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0" name="차트 109"/>
          <p:cNvGraphicFramePr/>
          <p:nvPr>
            <p:extLst>
              <p:ext uri="{D42A27DB-BD31-4B8C-83A1-F6EECF244321}">
                <p14:modId xmlns:p14="http://schemas.microsoft.com/office/powerpoint/2010/main" val="1784240125"/>
              </p:ext>
            </p:extLst>
          </p:nvPr>
        </p:nvGraphicFramePr>
        <p:xfrm>
          <a:off x="351575" y="3197799"/>
          <a:ext cx="8366551" cy="317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573285" y="4581724"/>
            <a:ext cx="613677" cy="238813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35%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6790124" y="4909119"/>
            <a:ext cx="180000" cy="180000"/>
            <a:chOff x="10805697" y="5256797"/>
            <a:chExt cx="128492" cy="128492"/>
          </a:xfrm>
        </p:grpSpPr>
        <p:sp>
          <p:nvSpPr>
            <p:cNvPr id="113" name="타원 11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866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3080338" y="4094077"/>
            <a:ext cx="676741" cy="242486"/>
          </a:xfrm>
          <a:prstGeom prst="roundRect">
            <a:avLst>
              <a:gd name="adj" fmla="val 50000"/>
            </a:avLst>
          </a:prstGeom>
          <a:solidFill>
            <a:srgbClr val="FEDBB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70%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3328709" y="4425145"/>
            <a:ext cx="180000" cy="180000"/>
            <a:chOff x="10805697" y="5256797"/>
            <a:chExt cx="128492" cy="128492"/>
          </a:xfrm>
        </p:grpSpPr>
        <p:sp>
          <p:nvSpPr>
            <p:cNvPr id="117" name="타원 116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FE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7080061" y="3687401"/>
            <a:ext cx="2205626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및 검증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시뮬레이션과 검증을 통해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해당 서비스를 유지보수 및 완료한다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676886" y="2562388"/>
            <a:ext cx="2303981" cy="11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통신 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서버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DB, App – DB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등의 통신을 보장할 수 있는 통신 과정을 구현한다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919242" y="5202342"/>
            <a:ext cx="660709" cy="247350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8182874" y="5538274"/>
            <a:ext cx="180000" cy="180000"/>
            <a:chOff x="10805697" y="5256797"/>
            <a:chExt cx="128492" cy="128492"/>
          </a:xfrm>
        </p:grpSpPr>
        <p:sp>
          <p:nvSpPr>
            <p:cNvPr id="123" name="타원 12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E69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4936756" y="2962138"/>
            <a:ext cx="2386510" cy="11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사용자가 좌석을 예약 및 취소할 수 있는 기본적인 틀과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 정보를 담을 수 있는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개발한다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006569" y="987850"/>
            <a:ext cx="5819201" cy="150294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8CD72BC-11B7-4C79-8922-3BEB37AD74FC}"/>
              </a:ext>
            </a:extLst>
          </p:cNvPr>
          <p:cNvSpPr/>
          <p:nvPr/>
        </p:nvSpPr>
        <p:spPr>
          <a:xfrm>
            <a:off x="6221290" y="1147831"/>
            <a:ext cx="1004471" cy="986655"/>
          </a:xfrm>
          <a:prstGeom prst="ellipse">
            <a:avLst/>
          </a:prstGeom>
          <a:blipFill dpi="0" rotWithShape="1">
            <a:blip r:embed="rId3"/>
            <a:srcRect/>
            <a:stretch>
              <a:fillRect l="-4614" t="-17243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1E5606-8AA4-45DD-90A8-B55C3A19064D}"/>
              </a:ext>
            </a:extLst>
          </p:cNvPr>
          <p:cNvSpPr/>
          <p:nvPr/>
        </p:nvSpPr>
        <p:spPr>
          <a:xfrm>
            <a:off x="7648508" y="1130016"/>
            <a:ext cx="1004470" cy="1004470"/>
          </a:xfrm>
          <a:prstGeom prst="ellipse">
            <a:avLst/>
          </a:prstGeom>
          <a:blipFill dpi="0" rotWithShape="1">
            <a:blip r:embed="rId4"/>
            <a:srcRect/>
            <a:stretch>
              <a:fillRect r="-41000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2A6471-D14D-40A1-BBCF-2A4E584C1D03}"/>
              </a:ext>
            </a:extLst>
          </p:cNvPr>
          <p:cNvSpPr/>
          <p:nvPr/>
        </p:nvSpPr>
        <p:spPr>
          <a:xfrm>
            <a:off x="9122163" y="1132059"/>
            <a:ext cx="1004471" cy="986655"/>
          </a:xfrm>
          <a:prstGeom prst="ellipse">
            <a:avLst/>
          </a:prstGeom>
          <a:blipFill dpi="0" rotWithShape="1">
            <a:blip r:embed="rId5"/>
            <a:srcRect/>
            <a:stretch>
              <a:fillRect l="-4614" t="-17244" r="-4946" b="1858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F5ACDD6-8FBC-4E80-87EB-0340CDC8A2E7}"/>
              </a:ext>
            </a:extLst>
          </p:cNvPr>
          <p:cNvSpPr/>
          <p:nvPr/>
        </p:nvSpPr>
        <p:spPr>
          <a:xfrm>
            <a:off x="10544108" y="1123525"/>
            <a:ext cx="1004471" cy="986656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6000"/>
                      </a14:imgEffect>
                    </a14:imgLayer>
                  </a14:imgProps>
                </a:ext>
              </a:extLst>
            </a:blip>
            <a:srcRect/>
            <a:stretch>
              <a:fillRect l="3449" t="3448" r="3449" b="-31034"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" name="TextBox 1"/>
          <p:cNvSpPr txBox="1"/>
          <p:nvPr/>
        </p:nvSpPr>
        <p:spPr>
          <a:xfrm>
            <a:off x="6343826" y="2166042"/>
            <a:ext cx="891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Database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659091" y="2157135"/>
            <a:ext cx="1335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Protocol Suite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9149481" y="2161169"/>
            <a:ext cx="1149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Linux Server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10368047" y="2161169"/>
            <a:ext cx="140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Mobile Application</a:t>
            </a:r>
            <a:endParaRPr lang="ko-KR" altLang="en-US" sz="11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C0A92F4-DE19-4883-A58D-57D4DA56A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81" y="5465272"/>
            <a:ext cx="1055637" cy="7540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995" flipH="1">
            <a:off x="9240277" y="3791478"/>
            <a:ext cx="2663663" cy="1865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085" y="4166187"/>
            <a:ext cx="1684582" cy="8641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1756706">
            <a:off x="7120323" y="5182701"/>
            <a:ext cx="713663" cy="4132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932575">
            <a:off x="1575742" y="3618225"/>
            <a:ext cx="713663" cy="41324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30428"/>
          <a:stretch/>
        </p:blipFill>
        <p:spPr>
          <a:xfrm rot="1224894">
            <a:off x="4625445" y="3811831"/>
            <a:ext cx="713663" cy="41324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06B235-2D79-4C40-88EA-6F69F1988361}"/>
              </a:ext>
            </a:extLst>
          </p:cNvPr>
          <p:cNvSpPr/>
          <p:nvPr/>
        </p:nvSpPr>
        <p:spPr>
          <a:xfrm>
            <a:off x="416648" y="2211575"/>
            <a:ext cx="2303981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요구분석 및 설계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기능 및 요구조건에 대해서 명시하고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세부적으로 설계한다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0179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648</Words>
  <Application>Microsoft Office PowerPoint</Application>
  <PresentationFormat>와이드스크린</PresentationFormat>
  <Paragraphs>170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야놀자 야체 B</vt:lpstr>
      <vt:lpstr>Arial</vt:lpstr>
      <vt:lpstr>Open Sans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 인호</cp:lastModifiedBy>
  <cp:revision>170</cp:revision>
  <dcterms:created xsi:type="dcterms:W3CDTF">2021-03-11T06:15:42Z</dcterms:created>
  <dcterms:modified xsi:type="dcterms:W3CDTF">2021-03-23T13:52:52Z</dcterms:modified>
</cp:coreProperties>
</file>